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 id="2147483771" r:id="rId2"/>
  </p:sldMasterIdLst>
  <p:notesMasterIdLst>
    <p:notesMasterId r:id="rId21"/>
  </p:notesMasterIdLst>
  <p:sldIdLst>
    <p:sldId id="263" r:id="rId3"/>
    <p:sldId id="264" r:id="rId4"/>
    <p:sldId id="257" r:id="rId5"/>
    <p:sldId id="256" r:id="rId6"/>
    <p:sldId id="259" r:id="rId7"/>
    <p:sldId id="258" r:id="rId8"/>
    <p:sldId id="260" r:id="rId9"/>
    <p:sldId id="261" r:id="rId10"/>
    <p:sldId id="265" r:id="rId11"/>
    <p:sldId id="266" r:id="rId12"/>
    <p:sldId id="267" r:id="rId13"/>
    <p:sldId id="268" r:id="rId14"/>
    <p:sldId id="269" r:id="rId15"/>
    <p:sldId id="271" r:id="rId16"/>
    <p:sldId id="272" r:id="rId17"/>
    <p:sldId id="262" r:id="rId18"/>
    <p:sldId id="274" r:id="rId19"/>
    <p:sldId id="273" r:id="rId20"/>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078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ctrTitle"/>
          </p:nvPr>
        </p:nvSpPr>
        <p:spPr>
          <a:xfrm>
            <a:off x="2101215" y="1560942"/>
            <a:ext cx="10427971" cy="3011056"/>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2101215" y="4663441"/>
            <a:ext cx="10427971" cy="1645919"/>
          </a:xfrm>
        </p:spPr>
        <p:txBody>
          <a:bodyPr>
            <a:normAutofit/>
          </a:bodyPr>
          <a:lstStyle>
            <a:lvl1pPr marL="0" indent="0" algn="ctr">
              <a:buNone/>
              <a:defRPr sz="2640">
                <a:solidFill>
                  <a:schemeClr val="bg1">
                    <a:lumMod val="50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7519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53" y="5147249"/>
            <a:ext cx="12437318" cy="973932"/>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21693" y="837913"/>
            <a:ext cx="11787038" cy="3856963"/>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29" y="6130474"/>
            <a:ext cx="12437342" cy="81896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9106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19"/>
            <a:ext cx="12437342" cy="4112694"/>
          </a:xfrm>
        </p:spPr>
        <p:txBody>
          <a:bodyPr anchor="ctr"/>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045785"/>
            <a:ext cx="12437342" cy="1903656"/>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897080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8"/>
            <a:ext cx="10502759" cy="713746"/>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29" y="5247356"/>
            <a:ext cx="12437342" cy="1705264"/>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13" name="TextBox 12"/>
          <p:cNvSpPr txBox="1"/>
          <p:nvPr/>
        </p:nvSpPr>
        <p:spPr>
          <a:xfrm>
            <a:off x="1201786" y="90499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4" name="TextBox 13"/>
          <p:cNvSpPr txBox="1"/>
          <p:nvPr/>
        </p:nvSpPr>
        <p:spPr>
          <a:xfrm>
            <a:off x="12669070" y="359229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1337935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2566466"/>
            <a:ext cx="12437342" cy="3014202"/>
          </a:xfrm>
        </p:spPr>
        <p:txBody>
          <a:bodyPr anchor="b"/>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594802"/>
            <a:ext cx="12437342"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656478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5" name="Title 1"/>
          <p:cNvSpPr>
            <a:spLocks noGrp="1"/>
          </p:cNvSpPr>
          <p:nvPr>
            <p:ph type="title"/>
          </p:nvPr>
        </p:nvSpPr>
        <p:spPr>
          <a:xfrm>
            <a:off x="1096529" y="731520"/>
            <a:ext cx="12437342" cy="192611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29" y="2840512"/>
            <a:ext cx="3958771"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29" y="3532027"/>
            <a:ext cx="395877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42868" y="2840512"/>
            <a:ext cx="3949825"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618" y="3532027"/>
            <a:ext cx="396402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7" y="2840512"/>
            <a:ext cx="3965914"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67957" y="3532027"/>
            <a:ext cx="3965914"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731610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0" name="Title 1"/>
          <p:cNvSpPr>
            <a:spLocks noGrp="1"/>
          </p:cNvSpPr>
          <p:nvPr>
            <p:ph type="title"/>
          </p:nvPr>
        </p:nvSpPr>
        <p:spPr>
          <a:xfrm>
            <a:off x="1096529" y="732927"/>
            <a:ext cx="12437342" cy="192470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29" y="5045784"/>
            <a:ext cx="3955691"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096529" y="2840512"/>
            <a:ext cx="3955691" cy="18288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29" y="5737298"/>
            <a:ext cx="3955691" cy="121214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11" y="5045784"/>
            <a:ext cx="3962194"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29618" y="2840512"/>
            <a:ext cx="3964022"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37297"/>
            <a:ext cx="3964022" cy="1212143"/>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7958" y="5045784"/>
            <a:ext cx="3960817"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567957" y="2840512"/>
            <a:ext cx="3965914"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808" y="5737294"/>
            <a:ext cx="3966064" cy="1212145"/>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56715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096530" y="2840512"/>
            <a:ext cx="12437342" cy="4108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0370402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Vertical Title 1"/>
          <p:cNvSpPr>
            <a:spLocks noGrp="1"/>
          </p:cNvSpPr>
          <p:nvPr>
            <p:ph type="title" orient="vert"/>
          </p:nvPr>
        </p:nvSpPr>
        <p:spPr>
          <a:xfrm>
            <a:off x="10469880" y="731522"/>
            <a:ext cx="3063991" cy="621791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096530" y="731522"/>
            <a:ext cx="9190469" cy="62179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723515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964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209039" y="0"/>
            <a:ext cx="9521218"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0730257"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134170" y="4114798"/>
            <a:ext cx="6621679" cy="2722271"/>
          </a:xfrm>
        </p:spPr>
        <p:txBody>
          <a:bodyPr anchor="t">
            <a:normAutofit/>
          </a:bodyPr>
          <a:lstStyle>
            <a:lvl1pPr algn="r">
              <a:defRPr sz="7200"/>
            </a:lvl1pPr>
          </a:lstStyle>
          <a:p>
            <a:r>
              <a:rPr lang="en-US"/>
              <a:t>Click to edit Master title style</a:t>
            </a:r>
            <a:endParaRPr lang="en-US" dirty="0"/>
          </a:p>
        </p:txBody>
      </p:sp>
      <p:sp>
        <p:nvSpPr>
          <p:cNvPr id="3" name="Subtitle 2"/>
          <p:cNvSpPr>
            <a:spLocks noGrp="1"/>
          </p:cNvSpPr>
          <p:nvPr>
            <p:ph type="subTitle" idx="1"/>
          </p:nvPr>
        </p:nvSpPr>
        <p:spPr>
          <a:xfrm>
            <a:off x="3326729" y="2722544"/>
            <a:ext cx="6429120" cy="1392256"/>
          </a:xfrm>
        </p:spPr>
        <p:txBody>
          <a:bodyPr tIns="0" anchor="b">
            <a:normAutofit/>
          </a:bodyPr>
          <a:lstStyle>
            <a:lvl1pPr marL="0" indent="0" algn="r">
              <a:buNone/>
              <a:defRPr sz="2160" b="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4FAB73BC-B049-4115-A692-8D63A059BFB8}" type="slidenum">
              <a:rPr lang="en-US" smtClean="0"/>
              <a:t>‹#›</a:t>
            </a:fld>
            <a:endParaRPr lang="en-US" dirty="0"/>
          </a:p>
        </p:txBody>
      </p:sp>
      <p:sp>
        <p:nvSpPr>
          <p:cNvPr id="13" name="TextBox 12"/>
          <p:cNvSpPr txBox="1"/>
          <p:nvPr/>
        </p:nvSpPr>
        <p:spPr>
          <a:xfrm>
            <a:off x="2629539" y="3915423"/>
            <a:ext cx="498763" cy="535531"/>
          </a:xfrm>
          <a:prstGeom prst="rect">
            <a:avLst/>
          </a:prstGeom>
          <a:noFill/>
        </p:spPr>
        <p:txBody>
          <a:bodyPr wrap="square" rtlCol="0">
            <a:spAutoFit/>
          </a:bodyPr>
          <a:lstStyle/>
          <a:p>
            <a:pPr algn="r"/>
            <a:r>
              <a:rPr lang="en-US" sz="2880" dirty="0">
                <a:solidFill>
                  <a:schemeClr val="accent6"/>
                </a:solidFill>
                <a:latin typeface="Wingdings 3" panose="05040102010807070707" pitchFamily="18" charset="2"/>
              </a:rPr>
              <a:t>z</a:t>
            </a:r>
            <a:endParaRPr lang="en-US" sz="288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3149393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1243659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463637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
        <p:nvSpPr>
          <p:cNvPr id="7" name="TextBox 6"/>
          <p:cNvSpPr txBox="1"/>
          <p:nvPr/>
        </p:nvSpPr>
        <p:spPr>
          <a:xfrm>
            <a:off x="2633932" y="76947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6876384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630212" y="3555103"/>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3131848" y="3776705"/>
            <a:ext cx="9547872" cy="1709695"/>
          </a:xfrm>
        </p:spPr>
        <p:txBody>
          <a:bodyPr anchor="t">
            <a:normAutofit/>
          </a:bodyPr>
          <a:lstStyle>
            <a:lvl1pPr algn="r">
              <a:defRPr sz="3840"/>
            </a:lvl1pPr>
          </a:lstStyle>
          <a:p>
            <a:r>
              <a:rPr lang="en-US"/>
              <a:t>Click to edit Master title style</a:t>
            </a:r>
            <a:endParaRPr lang="en-US" dirty="0"/>
          </a:p>
        </p:txBody>
      </p:sp>
      <p:sp>
        <p:nvSpPr>
          <p:cNvPr id="3" name="Text Placeholder 2"/>
          <p:cNvSpPr>
            <a:spLocks noGrp="1"/>
          </p:cNvSpPr>
          <p:nvPr>
            <p:ph type="body" idx="1"/>
          </p:nvPr>
        </p:nvSpPr>
        <p:spPr>
          <a:xfrm>
            <a:off x="3328762" y="2722543"/>
            <a:ext cx="9350317" cy="1054162"/>
          </a:xfrm>
        </p:spPr>
        <p:txBody>
          <a:bodyPr tIns="0" anchor="b">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7411834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131848" y="966981"/>
            <a:ext cx="9541181" cy="129804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126449" y="2462539"/>
            <a:ext cx="4670352" cy="4797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99963" y="2462537"/>
            <a:ext cx="4673066" cy="47973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extBox 9"/>
          <p:cNvSpPr txBox="1"/>
          <p:nvPr/>
        </p:nvSpPr>
        <p:spPr>
          <a:xfrm>
            <a:off x="2635407" y="769468"/>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6682616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632380" y="763709"/>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3131848" y="966981"/>
            <a:ext cx="9547872" cy="12940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131143" y="2462538"/>
            <a:ext cx="4675760" cy="856582"/>
          </a:xfrm>
        </p:spPr>
        <p:txBody>
          <a:bodyPr anchor="b">
            <a:noAutofit/>
          </a:bodyPr>
          <a:lstStyle>
            <a:lvl1pPr marL="0" indent="0" algn="l">
              <a:lnSpc>
                <a:spcPct val="100000"/>
              </a:lnSpc>
              <a:buNone/>
              <a:defRPr sz="2640" b="0" cap="none" baseline="0">
                <a:solidFill>
                  <a:schemeClr val="accent6"/>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31142" y="3421597"/>
            <a:ext cx="4672348" cy="36857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999961" y="2462538"/>
            <a:ext cx="4679758" cy="856582"/>
          </a:xfrm>
        </p:spPr>
        <p:txBody>
          <a:bodyPr anchor="b">
            <a:noAutofit/>
          </a:bodyPr>
          <a:lstStyle>
            <a:lvl1pPr marL="0" indent="0" algn="l">
              <a:lnSpc>
                <a:spcPct val="100000"/>
              </a:lnSpc>
              <a:buNone/>
              <a:defRPr sz="2640" b="0" cap="none" baseline="0">
                <a:solidFill>
                  <a:schemeClr val="accent6"/>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99962" y="3421597"/>
            <a:ext cx="4679758" cy="36857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4/10/2024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2896954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4/10/2024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8" name="TextBox 7"/>
          <p:cNvSpPr txBox="1"/>
          <p:nvPr/>
        </p:nvSpPr>
        <p:spPr>
          <a:xfrm>
            <a:off x="2635407" y="769471"/>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00833237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D94136C-8742-45B2-AF27-D93DF72833A9}" type="datetimeFigureOut">
              <a:rPr lang="en-US" smtClean="0"/>
              <a:t>4/10/2024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839160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864985" y="135306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364388" y="1538942"/>
            <a:ext cx="3197233" cy="2283889"/>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144185" y="966982"/>
            <a:ext cx="6535534" cy="629295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364387" y="3823386"/>
            <a:ext cx="3197233" cy="2863676"/>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7358485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8096474" y="3875"/>
            <a:ext cx="5555681" cy="82296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336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10" name="TextBox 9"/>
          <p:cNvSpPr txBox="1"/>
          <p:nvPr/>
        </p:nvSpPr>
        <p:spPr>
          <a:xfrm>
            <a:off x="1865623" y="135306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365489" y="1538943"/>
            <a:ext cx="4765183" cy="2280568"/>
          </a:xfrm>
        </p:spPr>
        <p:txBody>
          <a:bodyPr anchor="b">
            <a:normAutofit/>
          </a:bodyP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2364386" y="3819514"/>
            <a:ext cx="4766249" cy="2863673"/>
          </a:xfrm>
        </p:spPr>
        <p:txBody>
          <a:bodyPr>
            <a:normAutofit/>
          </a:bodyPr>
          <a:lstStyle>
            <a:lvl1pPr marL="0" indent="0" algn="l">
              <a:buNone/>
              <a:defRPr sz="240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078600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633083" y="76947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3134170" y="969668"/>
            <a:ext cx="9544909" cy="1292675"/>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5224327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2404569" y="508506"/>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11087257" y="966982"/>
            <a:ext cx="1591823" cy="629295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130502" y="1164492"/>
            <a:ext cx="7760284" cy="60954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907066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994276"/>
            <a:ext cx="12422102" cy="3284183"/>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096529" y="4388949"/>
            <a:ext cx="12422102" cy="1641820"/>
          </a:xfrm>
        </p:spPr>
        <p:txBody>
          <a:bodyPr>
            <a:normAutofit/>
          </a:bodyPr>
          <a:lstStyle>
            <a:lvl1pPr marL="0" indent="0" algn="ctr">
              <a:buNone/>
              <a:defRPr sz="2400">
                <a:solidFill>
                  <a:schemeClr val="bg1">
                    <a:lumMod val="50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670495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039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612723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7406640" y="2840511"/>
            <a:ext cx="6126480"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485274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5594" y="2845222"/>
            <a:ext cx="5848169"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3"/>
          <p:cNvSpPr>
            <a:spLocks noGrp="1"/>
          </p:cNvSpPr>
          <p:nvPr>
            <p:ph sz="quarter" idx="13"/>
          </p:nvPr>
        </p:nvSpPr>
        <p:spPr>
          <a:xfrm>
            <a:off x="1096530" y="3661215"/>
            <a:ext cx="6127232"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75708" y="2845222"/>
            <a:ext cx="5858165"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3" name="Content Placeholder 5"/>
          <p:cNvSpPr>
            <a:spLocks noGrp="1"/>
          </p:cNvSpPr>
          <p:nvPr>
            <p:ph sz="quarter" idx="14"/>
          </p:nvPr>
        </p:nvSpPr>
        <p:spPr>
          <a:xfrm>
            <a:off x="7406641" y="3661215"/>
            <a:ext cx="6126481"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670605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4/10/2024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584180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Date Placeholder 1"/>
          <p:cNvSpPr>
            <a:spLocks noGrp="1"/>
          </p:cNvSpPr>
          <p:nvPr>
            <p:ph type="dt" sz="half" idx="10"/>
          </p:nvPr>
        </p:nvSpPr>
        <p:spPr/>
        <p:txBody>
          <a:bodyPr/>
          <a:lstStyle/>
          <a:p>
            <a:fld id="{4D94136C-8742-45B2-AF27-D93DF72833A9}" type="datetimeFigureOut">
              <a:rPr lang="en-US" smtClean="0"/>
              <a:t>4/10/2024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55141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731520"/>
            <a:ext cx="4722826" cy="2427902"/>
          </a:xfrm>
        </p:spPr>
        <p:txBody>
          <a:bodyPr anchor="b"/>
          <a:lstStyle>
            <a:lvl1pPr algn="ctr">
              <a:defRPr sz="3840"/>
            </a:lvl1pPr>
          </a:lstStyle>
          <a:p>
            <a:r>
              <a:rPr lang="en-US"/>
              <a:t>Click to edit Master title style</a:t>
            </a:r>
            <a:endParaRPr lang="en-US" dirty="0"/>
          </a:p>
        </p:txBody>
      </p:sp>
      <p:sp>
        <p:nvSpPr>
          <p:cNvPr id="10" name="Content Placeholder 2"/>
          <p:cNvSpPr>
            <a:spLocks noGrp="1"/>
          </p:cNvSpPr>
          <p:nvPr>
            <p:ph sz="quarter" idx="13"/>
          </p:nvPr>
        </p:nvSpPr>
        <p:spPr>
          <a:xfrm>
            <a:off x="6093675" y="731521"/>
            <a:ext cx="7440196" cy="6217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29" y="3159422"/>
            <a:ext cx="4722827" cy="3790018"/>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55680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20"/>
            <a:ext cx="7121963" cy="2427905"/>
          </a:xfrm>
        </p:spPr>
        <p:txBody>
          <a:bodyPr anchor="b"/>
          <a:lstStyle>
            <a:lvl1pPr algn="ct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3" y="731521"/>
            <a:ext cx="3906430" cy="621792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159423"/>
            <a:ext cx="7121939" cy="379001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713525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6.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096531" y="742221"/>
            <a:ext cx="12437341" cy="19154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30" y="2840512"/>
            <a:ext cx="12437342" cy="4108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4" y="7059931"/>
            <a:ext cx="3291840" cy="438150"/>
          </a:xfrm>
          <a:prstGeom prst="rect">
            <a:avLst/>
          </a:prstGeom>
        </p:spPr>
        <p:txBody>
          <a:bodyPr vert="horz" lIns="91440" tIns="45720" rIns="91440" bIns="45720" rtlCol="0" anchor="ctr"/>
          <a:lstStyle>
            <a:lvl1pPr algn="r">
              <a:defRPr sz="1200">
                <a:solidFill>
                  <a:schemeClr val="tx1"/>
                </a:solidFill>
              </a:defRPr>
            </a:lvl1pPr>
          </a:lstStyle>
          <a:p>
            <a:fld id="{98624D31-43A5-475A-80CF-332C9F6DCF35}" type="datetimeFigureOut">
              <a:rPr lang="en-US" smtClean="0"/>
              <a:t>4/10/2024</a:t>
            </a:fld>
            <a:endParaRPr lang="en-US" dirty="0"/>
          </a:p>
        </p:txBody>
      </p:sp>
      <p:sp>
        <p:nvSpPr>
          <p:cNvPr id="5" name="Footer Placeholder 4"/>
          <p:cNvSpPr>
            <a:spLocks noGrp="1"/>
          </p:cNvSpPr>
          <p:nvPr>
            <p:ph type="ftr" sz="quarter" idx="3"/>
          </p:nvPr>
        </p:nvSpPr>
        <p:spPr>
          <a:xfrm>
            <a:off x="1096530" y="7059931"/>
            <a:ext cx="8007464"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12616814" y="7059931"/>
            <a:ext cx="917058" cy="438150"/>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2297006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ctr" defTabSz="1097280" rtl="0" eaLnBrk="1" latinLnBrk="0" hangingPunct="1">
        <a:lnSpc>
          <a:spcPct val="90000"/>
        </a:lnSpc>
        <a:spcBef>
          <a:spcPct val="0"/>
        </a:spcBef>
        <a:buNone/>
        <a:defRPr sz="4320" kern="1200" cap="all" baseline="0">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tx1"/>
        </a:buClr>
        <a:buFont typeface="Arial" panose="020B0604020202020204" pitchFamily="34" charset="0"/>
        <a:buChar char="•"/>
        <a:defRPr sz="2160" kern="1200" cap="all"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tx1"/>
        </a:buClr>
        <a:buFont typeface="Arial" panose="020B0604020202020204" pitchFamily="34" charset="0"/>
        <a:buChar char="•"/>
        <a:defRPr sz="1920" kern="1200" cap="all" baseline="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98153" y="2526242"/>
            <a:ext cx="11232246" cy="570335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 y="0"/>
            <a:ext cx="14627840" cy="8229600"/>
          </a:xfrm>
          <a:prstGeom prst="rect">
            <a:avLst/>
          </a:prstGeom>
        </p:spPr>
      </p:pic>
      <p:sp>
        <p:nvSpPr>
          <p:cNvPr id="8" name="Rectangle 7"/>
          <p:cNvSpPr/>
          <p:nvPr/>
        </p:nvSpPr>
        <p:spPr>
          <a:xfrm>
            <a:off x="0" y="0"/>
            <a:ext cx="1157009"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134170" y="969668"/>
            <a:ext cx="9549997" cy="129267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328319" y="2462539"/>
            <a:ext cx="9355848" cy="47973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972078" y="6324725"/>
            <a:ext cx="3195275" cy="219456"/>
          </a:xfrm>
          <a:prstGeom prst="rect">
            <a:avLst/>
          </a:prstGeom>
        </p:spPr>
        <p:txBody>
          <a:bodyPr vert="horz" lIns="91440" tIns="18288" rIns="91440" bIns="45720" rtlCol="0" anchor="t"/>
          <a:lstStyle>
            <a:lvl1pPr algn="r">
              <a:defRPr sz="960">
                <a:solidFill>
                  <a:schemeClr val="tx1">
                    <a:tint val="75000"/>
                  </a:schemeClr>
                </a:solidFill>
                <a:latin typeface="+mn-lt"/>
              </a:defRPr>
            </a:lvl1pPr>
          </a:lstStyle>
          <a:p>
            <a:fld id="{98624D31-43A5-475A-80CF-332C9F6DCF35}" type="datetimeFigureOut">
              <a:rPr lang="en-US" smtClean="0"/>
              <a:t>4/10/2024</a:t>
            </a:fld>
            <a:endParaRPr lang="en-US" dirty="0"/>
          </a:p>
        </p:txBody>
      </p:sp>
      <p:sp>
        <p:nvSpPr>
          <p:cNvPr id="5" name="Footer Placeholder 4"/>
          <p:cNvSpPr>
            <a:spLocks noGrp="1"/>
          </p:cNvSpPr>
          <p:nvPr>
            <p:ph type="ftr" sz="quarter" idx="3"/>
          </p:nvPr>
        </p:nvSpPr>
        <p:spPr>
          <a:xfrm rot="5400000">
            <a:off x="-2684556" y="4393373"/>
            <a:ext cx="7062422" cy="215011"/>
          </a:xfrm>
          <a:prstGeom prst="rect">
            <a:avLst/>
          </a:prstGeom>
        </p:spPr>
        <p:txBody>
          <a:bodyPr vert="horz" lIns="91440" tIns="45720" rIns="91440" bIns="18288" rtlCol="0" anchor="b"/>
          <a:lstStyle>
            <a:lvl1pPr algn="r">
              <a:defRPr sz="9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90089" y="197511"/>
            <a:ext cx="764072" cy="387421"/>
          </a:xfrm>
          <a:prstGeom prst="rect">
            <a:avLst/>
          </a:prstGeom>
        </p:spPr>
        <p:txBody>
          <a:bodyPr vert="horz" lIns="91440" tIns="45720" rIns="45720" bIns="45720" rtlCol="0" anchor="ctr"/>
          <a:lstStyle>
            <a:lvl1pPr algn="r">
              <a:defRPr sz="2160">
                <a:solidFill>
                  <a:schemeClr val="tx1">
                    <a:tint val="75000"/>
                  </a:schemeClr>
                </a:solidFill>
              </a:defRPr>
            </a:lvl1pPr>
          </a:lstStyle>
          <a:p>
            <a:fld id="{4FAB73BC-B049-4115-A692-8D63A059BFB8}" type="slidenum">
              <a:rPr lang="en-US" smtClean="0"/>
              <a:pPr/>
              <a:t>‹#›</a:t>
            </a:fld>
            <a:endParaRPr lang="en-US" dirty="0"/>
          </a:p>
        </p:txBody>
      </p:sp>
      <p:sp>
        <p:nvSpPr>
          <p:cNvPr id="57" name="Rectangle 56"/>
          <p:cNvSpPr/>
          <p:nvPr/>
        </p:nvSpPr>
        <p:spPr>
          <a:xfrm>
            <a:off x="1154451" y="0"/>
            <a:ext cx="54863"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18600176"/>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sldNum="0" hdr="0" ftr="0" dt="0"/>
  <p:txStyles>
    <p:titleStyle>
      <a:lvl1pPr algn="r" defTabSz="1097280" rtl="0" eaLnBrk="1" latinLnBrk="0" hangingPunct="1">
        <a:lnSpc>
          <a:spcPct val="90000"/>
        </a:lnSpc>
        <a:spcBef>
          <a:spcPct val="0"/>
        </a:spcBef>
        <a:buNone/>
        <a:defRPr sz="4080" b="0" i="0" kern="1200" cap="none">
          <a:solidFill>
            <a:schemeClr val="tx1"/>
          </a:solidFill>
          <a:effectLst/>
          <a:latin typeface="+mj-lt"/>
          <a:ea typeface="+mj-ea"/>
          <a:cs typeface="+mj-cs"/>
        </a:defRPr>
      </a:lvl1pPr>
    </p:titleStyle>
    <p:bodyStyle>
      <a:lvl1pPr marL="413386" indent="-413386" algn="l" defTabSz="1097280" rtl="0" eaLnBrk="1" latinLnBrk="0" hangingPunct="1">
        <a:lnSpc>
          <a:spcPct val="120000"/>
        </a:lnSpc>
        <a:spcBef>
          <a:spcPts val="1200"/>
        </a:spcBef>
        <a:spcAft>
          <a:spcPts val="720"/>
        </a:spcAft>
        <a:buClr>
          <a:schemeClr val="accent6"/>
        </a:buClr>
        <a:buSzPct val="90000"/>
        <a:buFont typeface="Wingdings" panose="05000000000000000000" pitchFamily="2" charset="2"/>
        <a:buChar char="§"/>
        <a:defRPr sz="2400" kern="1200">
          <a:solidFill>
            <a:schemeClr val="tx1"/>
          </a:solidFill>
          <a:effectLst/>
          <a:latin typeface="+mn-lt"/>
          <a:ea typeface="+mn-ea"/>
          <a:cs typeface="+mn-cs"/>
        </a:defRPr>
      </a:lvl1pPr>
      <a:lvl2pPr marL="954406" indent="-40576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2160" kern="1200">
          <a:solidFill>
            <a:schemeClr val="tx1"/>
          </a:solidFill>
          <a:effectLst/>
          <a:latin typeface="+mn-lt"/>
          <a:ea typeface="+mn-ea"/>
          <a:cs typeface="+mn-cs"/>
        </a:defRPr>
      </a:lvl2pPr>
      <a:lvl3pPr marL="1510666" indent="-41338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920" kern="1200">
          <a:solidFill>
            <a:schemeClr val="tx1"/>
          </a:solidFill>
          <a:effectLst/>
          <a:latin typeface="+mn-lt"/>
          <a:ea typeface="+mn-ea"/>
          <a:cs typeface="+mn-cs"/>
        </a:defRPr>
      </a:lvl3pPr>
      <a:lvl4pPr marL="2051686" indent="-40576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680" kern="1200">
          <a:solidFill>
            <a:schemeClr val="tx1"/>
          </a:solidFill>
          <a:effectLst/>
          <a:latin typeface="+mn-lt"/>
          <a:ea typeface="+mn-ea"/>
          <a:cs typeface="+mn-cs"/>
        </a:defRPr>
      </a:lvl4pPr>
      <a:lvl5pPr marL="2607946" indent="-41338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a:solidFill>
            <a:schemeClr val="tx1"/>
          </a:solidFill>
          <a:effectLst/>
          <a:latin typeface="+mn-lt"/>
          <a:ea typeface="+mn-ea"/>
          <a:cs typeface="+mn-cs"/>
        </a:defRPr>
      </a:lvl5pPr>
      <a:lvl6pPr marL="3171139"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6pPr>
      <a:lvl7pPr marL="3730752"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7pPr>
      <a:lvl8pPr marL="4290365"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8pPr>
      <a:lvl9pPr marL="4849978"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0.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hyperlink" Target="https://www.ncbi.nlm.nih.gov/pmc/articles/PMC8504731/" TargetMode="External"/><Relationship Id="rId5" Type="http://schemas.openxmlformats.org/officeDocument/2006/relationships/hyperlink" Target="https://arxiv.org/abs/2009.11116"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633441-1F0D-53BC-6544-57F54F8FA9A6}"/>
              </a:ext>
            </a:extLst>
          </p:cNvPr>
          <p:cNvPicPr>
            <a:picLocks noChangeAspect="1"/>
          </p:cNvPicPr>
          <p:nvPr/>
        </p:nvPicPr>
        <p:blipFill>
          <a:blip r:embed="rId2"/>
          <a:stretch>
            <a:fillRect/>
          </a:stretch>
        </p:blipFill>
        <p:spPr>
          <a:xfrm>
            <a:off x="150828" y="90244"/>
            <a:ext cx="14385304" cy="8084868"/>
          </a:xfrm>
          <a:prstGeom prst="rect">
            <a:avLst/>
          </a:prstGeom>
        </p:spPr>
      </p:pic>
    </p:spTree>
    <p:extLst>
      <p:ext uri="{BB962C8B-B14F-4D97-AF65-F5344CB8AC3E}">
        <p14:creationId xmlns:p14="http://schemas.microsoft.com/office/powerpoint/2010/main" val="3740549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5C9E88-A944-B6A3-6C95-F72DD3D41370}"/>
              </a:ext>
            </a:extLst>
          </p:cNvPr>
          <p:cNvPicPr>
            <a:picLocks noChangeAspect="1"/>
          </p:cNvPicPr>
          <p:nvPr/>
        </p:nvPicPr>
        <p:blipFill>
          <a:blip r:embed="rId2"/>
          <a:stretch>
            <a:fillRect/>
          </a:stretch>
        </p:blipFill>
        <p:spPr>
          <a:xfrm>
            <a:off x="1414339" y="-969301"/>
            <a:ext cx="8954787" cy="8954787"/>
          </a:xfrm>
          <a:prstGeom prst="rect">
            <a:avLst/>
          </a:prstGeom>
        </p:spPr>
      </p:pic>
      <p:pic>
        <p:nvPicPr>
          <p:cNvPr id="2" name="Picture 1">
            <a:extLst>
              <a:ext uri="{FF2B5EF4-FFF2-40B4-BE49-F238E27FC236}">
                <a16:creationId xmlns:a16="http://schemas.microsoft.com/office/drawing/2014/main" id="{939CF197-1F33-166C-FF8E-1F3E9B1FBBED}"/>
              </a:ext>
            </a:extLst>
          </p:cNvPr>
          <p:cNvPicPr>
            <a:picLocks noChangeAspect="1"/>
          </p:cNvPicPr>
          <p:nvPr/>
        </p:nvPicPr>
        <p:blipFill>
          <a:blip r:embed="rId3"/>
          <a:stretch>
            <a:fillRect/>
          </a:stretch>
        </p:blipFill>
        <p:spPr>
          <a:xfrm>
            <a:off x="4791918" y="488580"/>
            <a:ext cx="5577207" cy="1498549"/>
          </a:xfrm>
          <a:prstGeom prst="rect">
            <a:avLst/>
          </a:prstGeom>
        </p:spPr>
      </p:pic>
      <p:pic>
        <p:nvPicPr>
          <p:cNvPr id="4" name="Picture 3">
            <a:extLst>
              <a:ext uri="{FF2B5EF4-FFF2-40B4-BE49-F238E27FC236}">
                <a16:creationId xmlns:a16="http://schemas.microsoft.com/office/drawing/2014/main" id="{D75C77C6-E0B0-47B2-FAC7-C236B38D379E}"/>
              </a:ext>
            </a:extLst>
          </p:cNvPr>
          <p:cNvPicPr>
            <a:picLocks noChangeAspect="1"/>
          </p:cNvPicPr>
          <p:nvPr/>
        </p:nvPicPr>
        <p:blipFill>
          <a:blip r:embed="rId4"/>
          <a:stretch>
            <a:fillRect/>
          </a:stretch>
        </p:blipFill>
        <p:spPr>
          <a:xfrm>
            <a:off x="4791918" y="3173245"/>
            <a:ext cx="5577208" cy="1570788"/>
          </a:xfrm>
          <a:prstGeom prst="rect">
            <a:avLst/>
          </a:prstGeom>
        </p:spPr>
      </p:pic>
      <p:pic>
        <p:nvPicPr>
          <p:cNvPr id="6" name="Picture 5">
            <a:extLst>
              <a:ext uri="{FF2B5EF4-FFF2-40B4-BE49-F238E27FC236}">
                <a16:creationId xmlns:a16="http://schemas.microsoft.com/office/drawing/2014/main" id="{64EB965E-55F9-D465-21F2-41E69D6BE192}"/>
              </a:ext>
            </a:extLst>
          </p:cNvPr>
          <p:cNvPicPr>
            <a:picLocks noChangeAspect="1"/>
          </p:cNvPicPr>
          <p:nvPr/>
        </p:nvPicPr>
        <p:blipFill>
          <a:blip r:embed="rId5"/>
          <a:stretch>
            <a:fillRect/>
          </a:stretch>
        </p:blipFill>
        <p:spPr>
          <a:xfrm>
            <a:off x="4791919" y="5737205"/>
            <a:ext cx="5577206" cy="1763732"/>
          </a:xfrm>
          <a:prstGeom prst="rect">
            <a:avLst/>
          </a:prstGeom>
        </p:spPr>
      </p:pic>
      <p:pic>
        <p:nvPicPr>
          <p:cNvPr id="7" name="Picture 6">
            <a:extLst>
              <a:ext uri="{FF2B5EF4-FFF2-40B4-BE49-F238E27FC236}">
                <a16:creationId xmlns:a16="http://schemas.microsoft.com/office/drawing/2014/main" id="{A0146FD7-506F-F03E-5EBA-EEB20EAC31ED}"/>
              </a:ext>
            </a:extLst>
          </p:cNvPr>
          <p:cNvPicPr>
            <a:picLocks noChangeAspect="1"/>
          </p:cNvPicPr>
          <p:nvPr/>
        </p:nvPicPr>
        <p:blipFill>
          <a:blip r:embed="rId6"/>
          <a:stretch>
            <a:fillRect/>
          </a:stretch>
        </p:blipFill>
        <p:spPr>
          <a:xfrm>
            <a:off x="7279872" y="1987129"/>
            <a:ext cx="240835" cy="1315328"/>
          </a:xfrm>
          <a:prstGeom prst="rect">
            <a:avLst/>
          </a:prstGeom>
        </p:spPr>
      </p:pic>
      <p:pic>
        <p:nvPicPr>
          <p:cNvPr id="8" name="Picture 7">
            <a:extLst>
              <a:ext uri="{FF2B5EF4-FFF2-40B4-BE49-F238E27FC236}">
                <a16:creationId xmlns:a16="http://schemas.microsoft.com/office/drawing/2014/main" id="{7BD7BA40-12BC-4727-C597-5838CA7A42F6}"/>
              </a:ext>
            </a:extLst>
          </p:cNvPr>
          <p:cNvPicPr>
            <a:picLocks noChangeAspect="1"/>
          </p:cNvPicPr>
          <p:nvPr/>
        </p:nvPicPr>
        <p:blipFill>
          <a:blip r:embed="rId6"/>
          <a:stretch>
            <a:fillRect/>
          </a:stretch>
        </p:blipFill>
        <p:spPr>
          <a:xfrm>
            <a:off x="7392964" y="4801007"/>
            <a:ext cx="198528" cy="1084266"/>
          </a:xfrm>
          <a:prstGeom prst="rect">
            <a:avLst/>
          </a:prstGeom>
        </p:spPr>
      </p:pic>
    </p:spTree>
    <p:extLst>
      <p:ext uri="{BB962C8B-B14F-4D97-AF65-F5344CB8AC3E}">
        <p14:creationId xmlns:p14="http://schemas.microsoft.com/office/powerpoint/2010/main" val="377525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5BC9FB-94BE-5C4A-11B4-93CBCAEFEF1F}"/>
              </a:ext>
            </a:extLst>
          </p:cNvPr>
          <p:cNvPicPr>
            <a:picLocks noChangeAspect="1"/>
          </p:cNvPicPr>
          <p:nvPr/>
        </p:nvPicPr>
        <p:blipFill>
          <a:blip r:embed="rId2"/>
          <a:stretch>
            <a:fillRect/>
          </a:stretch>
        </p:blipFill>
        <p:spPr>
          <a:xfrm>
            <a:off x="3928193" y="393538"/>
            <a:ext cx="6883249" cy="1186767"/>
          </a:xfrm>
          <a:prstGeom prst="rect">
            <a:avLst/>
          </a:prstGeom>
        </p:spPr>
      </p:pic>
      <p:pic>
        <p:nvPicPr>
          <p:cNvPr id="5" name="Picture 4">
            <a:extLst>
              <a:ext uri="{FF2B5EF4-FFF2-40B4-BE49-F238E27FC236}">
                <a16:creationId xmlns:a16="http://schemas.microsoft.com/office/drawing/2014/main" id="{2BF23327-5054-A17F-1409-91EF0590C2C7}"/>
              </a:ext>
            </a:extLst>
          </p:cNvPr>
          <p:cNvPicPr>
            <a:picLocks noChangeAspect="1"/>
          </p:cNvPicPr>
          <p:nvPr/>
        </p:nvPicPr>
        <p:blipFill>
          <a:blip r:embed="rId3"/>
          <a:stretch>
            <a:fillRect/>
          </a:stretch>
        </p:blipFill>
        <p:spPr>
          <a:xfrm>
            <a:off x="5694340" y="2218057"/>
            <a:ext cx="3350956" cy="1069454"/>
          </a:xfrm>
          <a:prstGeom prst="rect">
            <a:avLst/>
          </a:prstGeom>
        </p:spPr>
      </p:pic>
      <p:pic>
        <p:nvPicPr>
          <p:cNvPr id="7" name="Picture 6">
            <a:extLst>
              <a:ext uri="{FF2B5EF4-FFF2-40B4-BE49-F238E27FC236}">
                <a16:creationId xmlns:a16="http://schemas.microsoft.com/office/drawing/2014/main" id="{2D91333C-668E-6DD0-BCD8-8EE0EF89A24E}"/>
              </a:ext>
            </a:extLst>
          </p:cNvPr>
          <p:cNvPicPr>
            <a:picLocks noChangeAspect="1"/>
          </p:cNvPicPr>
          <p:nvPr/>
        </p:nvPicPr>
        <p:blipFill>
          <a:blip r:embed="rId4"/>
          <a:stretch>
            <a:fillRect/>
          </a:stretch>
        </p:blipFill>
        <p:spPr>
          <a:xfrm>
            <a:off x="4563397" y="4656579"/>
            <a:ext cx="2152650" cy="676275"/>
          </a:xfrm>
          <a:prstGeom prst="rect">
            <a:avLst/>
          </a:prstGeom>
        </p:spPr>
      </p:pic>
      <p:pic>
        <p:nvPicPr>
          <p:cNvPr id="9" name="Picture 8">
            <a:extLst>
              <a:ext uri="{FF2B5EF4-FFF2-40B4-BE49-F238E27FC236}">
                <a16:creationId xmlns:a16="http://schemas.microsoft.com/office/drawing/2014/main" id="{CD200338-5940-74B0-D9C0-129C19908956}"/>
              </a:ext>
            </a:extLst>
          </p:cNvPr>
          <p:cNvPicPr>
            <a:picLocks noChangeAspect="1"/>
          </p:cNvPicPr>
          <p:nvPr/>
        </p:nvPicPr>
        <p:blipFill>
          <a:blip r:embed="rId5"/>
          <a:stretch>
            <a:fillRect/>
          </a:stretch>
        </p:blipFill>
        <p:spPr>
          <a:xfrm>
            <a:off x="2101890" y="4656579"/>
            <a:ext cx="2000250" cy="676275"/>
          </a:xfrm>
          <a:prstGeom prst="rect">
            <a:avLst/>
          </a:prstGeom>
        </p:spPr>
      </p:pic>
      <p:pic>
        <p:nvPicPr>
          <p:cNvPr id="11" name="Picture 10">
            <a:extLst>
              <a:ext uri="{FF2B5EF4-FFF2-40B4-BE49-F238E27FC236}">
                <a16:creationId xmlns:a16="http://schemas.microsoft.com/office/drawing/2014/main" id="{CE6E8F0B-A949-2B9E-6882-4B3D8C59A1BE}"/>
              </a:ext>
            </a:extLst>
          </p:cNvPr>
          <p:cNvPicPr>
            <a:picLocks noChangeAspect="1"/>
          </p:cNvPicPr>
          <p:nvPr/>
        </p:nvPicPr>
        <p:blipFill>
          <a:blip r:embed="rId6"/>
          <a:stretch>
            <a:fillRect/>
          </a:stretch>
        </p:blipFill>
        <p:spPr>
          <a:xfrm>
            <a:off x="7591027" y="4685154"/>
            <a:ext cx="1924050" cy="647700"/>
          </a:xfrm>
          <a:prstGeom prst="rect">
            <a:avLst/>
          </a:prstGeom>
        </p:spPr>
      </p:pic>
      <p:pic>
        <p:nvPicPr>
          <p:cNvPr id="13" name="Picture 12">
            <a:extLst>
              <a:ext uri="{FF2B5EF4-FFF2-40B4-BE49-F238E27FC236}">
                <a16:creationId xmlns:a16="http://schemas.microsoft.com/office/drawing/2014/main" id="{EA67BE99-58BD-2F9A-8C85-713729C514B6}"/>
              </a:ext>
            </a:extLst>
          </p:cNvPr>
          <p:cNvPicPr>
            <a:picLocks noChangeAspect="1"/>
          </p:cNvPicPr>
          <p:nvPr/>
        </p:nvPicPr>
        <p:blipFill>
          <a:blip r:embed="rId7"/>
          <a:stretch>
            <a:fillRect/>
          </a:stretch>
        </p:blipFill>
        <p:spPr>
          <a:xfrm>
            <a:off x="10413171" y="4656579"/>
            <a:ext cx="1924050" cy="714375"/>
          </a:xfrm>
          <a:prstGeom prst="rect">
            <a:avLst/>
          </a:prstGeom>
        </p:spPr>
      </p:pic>
      <p:cxnSp>
        <p:nvCxnSpPr>
          <p:cNvPr id="17" name="Straight Arrow Connector 16">
            <a:extLst>
              <a:ext uri="{FF2B5EF4-FFF2-40B4-BE49-F238E27FC236}">
                <a16:creationId xmlns:a16="http://schemas.microsoft.com/office/drawing/2014/main" id="{AFECED5E-F44E-4222-6135-4AB722D1FB77}"/>
              </a:ext>
            </a:extLst>
          </p:cNvPr>
          <p:cNvCxnSpPr>
            <a:cxnSpLocks/>
            <a:stCxn id="3" idx="2"/>
          </p:cNvCxnSpPr>
          <p:nvPr/>
        </p:nvCxnSpPr>
        <p:spPr>
          <a:xfrm>
            <a:off x="7369818" y="1580305"/>
            <a:ext cx="0" cy="637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FD25C06-61E5-2F9E-4AE3-CF902AC5695C}"/>
              </a:ext>
            </a:extLst>
          </p:cNvPr>
          <p:cNvPicPr>
            <a:picLocks noChangeAspect="1"/>
          </p:cNvPicPr>
          <p:nvPr/>
        </p:nvPicPr>
        <p:blipFill>
          <a:blip r:embed="rId8"/>
          <a:stretch>
            <a:fillRect/>
          </a:stretch>
        </p:blipFill>
        <p:spPr>
          <a:xfrm flipV="1">
            <a:off x="3426106" y="3926946"/>
            <a:ext cx="7581418" cy="75276"/>
          </a:xfrm>
          <a:prstGeom prst="rect">
            <a:avLst/>
          </a:prstGeom>
        </p:spPr>
      </p:pic>
      <p:pic>
        <p:nvPicPr>
          <p:cNvPr id="23" name="Picture 22">
            <a:extLst>
              <a:ext uri="{FF2B5EF4-FFF2-40B4-BE49-F238E27FC236}">
                <a16:creationId xmlns:a16="http://schemas.microsoft.com/office/drawing/2014/main" id="{7399D4FC-3C57-8A12-55F0-0FB3ABD97B6D}"/>
              </a:ext>
            </a:extLst>
          </p:cNvPr>
          <p:cNvPicPr>
            <a:picLocks noChangeAspect="1"/>
          </p:cNvPicPr>
          <p:nvPr/>
        </p:nvPicPr>
        <p:blipFill>
          <a:blip r:embed="rId9"/>
          <a:stretch>
            <a:fillRect/>
          </a:stretch>
        </p:blipFill>
        <p:spPr>
          <a:xfrm>
            <a:off x="7322012" y="3213377"/>
            <a:ext cx="9525" cy="714375"/>
          </a:xfrm>
          <a:prstGeom prst="rect">
            <a:avLst/>
          </a:prstGeom>
        </p:spPr>
      </p:pic>
      <p:pic>
        <p:nvPicPr>
          <p:cNvPr id="26" name="Picture 25">
            <a:extLst>
              <a:ext uri="{FF2B5EF4-FFF2-40B4-BE49-F238E27FC236}">
                <a16:creationId xmlns:a16="http://schemas.microsoft.com/office/drawing/2014/main" id="{2C2BAEFB-2BD4-52F1-6B8C-296760890305}"/>
              </a:ext>
            </a:extLst>
          </p:cNvPr>
          <p:cNvPicPr>
            <a:picLocks noChangeAspect="1"/>
          </p:cNvPicPr>
          <p:nvPr/>
        </p:nvPicPr>
        <p:blipFill>
          <a:blip r:embed="rId10"/>
          <a:stretch>
            <a:fillRect/>
          </a:stretch>
        </p:blipFill>
        <p:spPr>
          <a:xfrm>
            <a:off x="3346851" y="4002222"/>
            <a:ext cx="158510" cy="719390"/>
          </a:xfrm>
          <a:prstGeom prst="rect">
            <a:avLst/>
          </a:prstGeom>
        </p:spPr>
      </p:pic>
      <p:cxnSp>
        <p:nvCxnSpPr>
          <p:cNvPr id="27" name="Straight Arrow Connector 26">
            <a:extLst>
              <a:ext uri="{FF2B5EF4-FFF2-40B4-BE49-F238E27FC236}">
                <a16:creationId xmlns:a16="http://schemas.microsoft.com/office/drawing/2014/main" id="{889BA326-6DDD-F903-FDCD-CDA9AD9A6424}"/>
              </a:ext>
            </a:extLst>
          </p:cNvPr>
          <p:cNvCxnSpPr>
            <a:cxnSpLocks/>
          </p:cNvCxnSpPr>
          <p:nvPr/>
        </p:nvCxnSpPr>
        <p:spPr>
          <a:xfrm>
            <a:off x="5797591" y="4002222"/>
            <a:ext cx="0" cy="637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DAE6C6-BCD1-BE4A-C7F4-2D66438DE2BB}"/>
              </a:ext>
            </a:extLst>
          </p:cNvPr>
          <p:cNvCxnSpPr>
            <a:cxnSpLocks/>
          </p:cNvCxnSpPr>
          <p:nvPr/>
        </p:nvCxnSpPr>
        <p:spPr>
          <a:xfrm>
            <a:off x="8576804" y="4018827"/>
            <a:ext cx="0" cy="637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1DD0D74-5F79-330D-DD01-826BCC413D35}"/>
              </a:ext>
            </a:extLst>
          </p:cNvPr>
          <p:cNvCxnSpPr>
            <a:cxnSpLocks/>
          </p:cNvCxnSpPr>
          <p:nvPr/>
        </p:nvCxnSpPr>
        <p:spPr>
          <a:xfrm>
            <a:off x="10986907" y="4018827"/>
            <a:ext cx="0" cy="637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15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C7341A-CB56-3DD2-AD74-D76E577E20BF}"/>
              </a:ext>
            </a:extLst>
          </p:cNvPr>
          <p:cNvSpPr/>
          <p:nvPr/>
        </p:nvSpPr>
        <p:spPr>
          <a:xfrm>
            <a:off x="1215342" y="0"/>
            <a:ext cx="3680750" cy="8333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Algorithms </a:t>
            </a:r>
            <a:endParaRPr lang="en-IN" sz="2000" b="1" dirty="0"/>
          </a:p>
        </p:txBody>
      </p:sp>
      <p:sp>
        <p:nvSpPr>
          <p:cNvPr id="3" name="Rectangle 2">
            <a:extLst>
              <a:ext uri="{FF2B5EF4-FFF2-40B4-BE49-F238E27FC236}">
                <a16:creationId xmlns:a16="http://schemas.microsoft.com/office/drawing/2014/main" id="{4B2E20C3-4B4C-2F20-5313-F004A4BAFE63}"/>
              </a:ext>
            </a:extLst>
          </p:cNvPr>
          <p:cNvSpPr/>
          <p:nvPr/>
        </p:nvSpPr>
        <p:spPr>
          <a:xfrm>
            <a:off x="1435261" y="1226916"/>
            <a:ext cx="13009944" cy="6910087"/>
          </a:xfrm>
          <a:prstGeom prst="rect">
            <a:avLst/>
          </a:prstGeom>
          <a:solidFill>
            <a:schemeClr val="bg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lnSpc>
                <a:spcPct val="150000"/>
              </a:lnSpc>
              <a:buFont typeface="Wingdings" panose="05000000000000000000" pitchFamily="2" charset="2"/>
              <a:buChar char="Ø"/>
            </a:pPr>
            <a:r>
              <a:rPr lang="en-US" sz="2400" dirty="0">
                <a:solidFill>
                  <a:srgbClr val="00B050"/>
                </a:solidFill>
              </a:rPr>
              <a:t>Logistic regression </a:t>
            </a:r>
            <a:r>
              <a:rPr lang="en-US" dirty="0">
                <a:solidFill>
                  <a:schemeClr val="tx1">
                    <a:lumMod val="95000"/>
                    <a:lumOff val="5000"/>
                  </a:schemeClr>
                </a:solidFill>
              </a:rPr>
              <a:t>:- </a:t>
            </a:r>
            <a:r>
              <a:rPr lang="en-US" sz="2000" dirty="0">
                <a:solidFill>
                  <a:schemeClr val="tx1">
                    <a:lumMod val="95000"/>
                  </a:schemeClr>
                </a:solidFill>
                <a:latin typeface="Söhne"/>
              </a:rPr>
              <a:t>Logistic Regression is a binary classification algorithm that models the probability of a binary outcome based on one or more predictor variables.</a:t>
            </a:r>
          </a:p>
          <a:p>
            <a:pPr marL="342900" indent="-342900">
              <a:lnSpc>
                <a:spcPct val="150000"/>
              </a:lnSpc>
              <a:buFont typeface="Wingdings" panose="05000000000000000000" pitchFamily="2" charset="2"/>
              <a:buChar char="Ø"/>
              <a:defRPr/>
            </a:pPr>
            <a:r>
              <a:rPr lang="en-US" sz="2400" dirty="0">
                <a:solidFill>
                  <a:srgbClr val="00B050"/>
                </a:solidFill>
              </a:rPr>
              <a:t>Multi layer perceptron </a:t>
            </a:r>
            <a:r>
              <a:rPr lang="en-US" dirty="0">
                <a:solidFill>
                  <a:schemeClr val="tx1">
                    <a:lumMod val="95000"/>
                    <a:lumOff val="5000"/>
                  </a:schemeClr>
                </a:solidFill>
              </a:rPr>
              <a:t>:-</a:t>
            </a:r>
            <a:r>
              <a:rPr lang="en-US" sz="2000" dirty="0">
                <a:solidFill>
                  <a:schemeClr val="tx1">
                    <a:lumMod val="95000"/>
                  </a:schemeClr>
                </a:solidFill>
                <a:latin typeface="Söhne"/>
              </a:rPr>
              <a:t>Multi-layer Perceptron is a type of artificial neural network with multiple layers of nodes (neurons), each connected to the next layer.</a:t>
            </a:r>
            <a:endParaRPr lang="en-US" sz="2000" dirty="0">
              <a:solidFill>
                <a:schemeClr val="tx1">
                  <a:lumMod val="95000"/>
                </a:schemeClr>
              </a:solidFill>
            </a:endParaRPr>
          </a:p>
          <a:p>
            <a:pPr marL="342900" indent="-342900">
              <a:lnSpc>
                <a:spcPct val="150000"/>
              </a:lnSpc>
              <a:buFont typeface="Wingdings" panose="05000000000000000000" pitchFamily="2" charset="2"/>
              <a:buChar char="Ø"/>
              <a:defRPr/>
            </a:pPr>
            <a:r>
              <a:rPr lang="en-US" sz="2400" dirty="0">
                <a:solidFill>
                  <a:srgbClr val="00B050"/>
                </a:solidFill>
              </a:rPr>
              <a:t>Gradient boosting</a:t>
            </a:r>
            <a:r>
              <a:rPr lang="en-US" dirty="0">
                <a:solidFill>
                  <a:srgbClr val="00B050"/>
                </a:solidFill>
              </a:rPr>
              <a:t> </a:t>
            </a:r>
            <a:r>
              <a:rPr lang="en-US" dirty="0"/>
              <a:t>:-</a:t>
            </a:r>
            <a:r>
              <a:rPr lang="en-US" sz="2000" dirty="0">
                <a:solidFill>
                  <a:schemeClr val="tx1">
                    <a:lumMod val="95000"/>
                  </a:schemeClr>
                </a:solidFill>
                <a:latin typeface="Söhne"/>
              </a:rPr>
              <a:t>Gradient Boosting is an ensemble learning technique that builds multiple weak learners (typically decision trees) sequentially, where each tree corrects the errors of the previous one.</a:t>
            </a:r>
            <a:endParaRPr lang="en-US" sz="2000" dirty="0">
              <a:solidFill>
                <a:schemeClr val="tx1">
                  <a:lumMod val="95000"/>
                </a:schemeClr>
              </a:solidFill>
            </a:endParaRPr>
          </a:p>
          <a:p>
            <a:pPr marL="285750" indent="-285750" algn="ctr">
              <a:lnSpc>
                <a:spcPct val="150000"/>
              </a:lnSpc>
              <a:buFont typeface="Arial" panose="020B0604020202020204" pitchFamily="34" charset="0"/>
              <a:buChar char="•"/>
            </a:pPr>
            <a:endParaRPr lang="en-US" dirty="0">
              <a:solidFill>
                <a:schemeClr val="tx1">
                  <a:lumMod val="95000"/>
                </a:schemeClr>
              </a:solidFill>
              <a:latin typeface="Söhne"/>
            </a:endParaRPr>
          </a:p>
          <a:p>
            <a:pPr algn="ctr"/>
            <a:endParaRPr lang="en-US" dirty="0">
              <a:solidFill>
                <a:schemeClr val="tx1">
                  <a:lumMod val="95000"/>
                </a:schemeClr>
              </a:solidFill>
            </a:endParaRPr>
          </a:p>
          <a:p>
            <a:pPr algn="ctr"/>
            <a:endParaRPr lang="en-IN" dirty="0"/>
          </a:p>
        </p:txBody>
      </p:sp>
    </p:spTree>
    <p:extLst>
      <p:ext uri="{BB962C8B-B14F-4D97-AF65-F5344CB8AC3E}">
        <p14:creationId xmlns:p14="http://schemas.microsoft.com/office/powerpoint/2010/main" val="279033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3E9FB0-CEEB-025C-3A65-CFEAC5CFFED7}"/>
              </a:ext>
            </a:extLst>
          </p:cNvPr>
          <p:cNvSpPr/>
          <p:nvPr/>
        </p:nvSpPr>
        <p:spPr>
          <a:xfrm>
            <a:off x="1192192" y="138896"/>
            <a:ext cx="13357185" cy="9028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Implementation &amp; Result</a:t>
            </a:r>
            <a:endParaRPr lang="en-IN" sz="2800" dirty="0"/>
          </a:p>
        </p:txBody>
      </p:sp>
      <p:pic>
        <p:nvPicPr>
          <p:cNvPr id="4" name="Picture 3">
            <a:extLst>
              <a:ext uri="{FF2B5EF4-FFF2-40B4-BE49-F238E27FC236}">
                <a16:creationId xmlns:a16="http://schemas.microsoft.com/office/drawing/2014/main" id="{5EF4498A-64AA-5AC6-0B76-B3DA83830F72}"/>
              </a:ext>
            </a:extLst>
          </p:cNvPr>
          <p:cNvPicPr>
            <a:picLocks noChangeAspect="1"/>
          </p:cNvPicPr>
          <p:nvPr/>
        </p:nvPicPr>
        <p:blipFill>
          <a:blip r:embed="rId2"/>
          <a:stretch>
            <a:fillRect/>
          </a:stretch>
        </p:blipFill>
        <p:spPr>
          <a:xfrm>
            <a:off x="1192192" y="1184958"/>
            <a:ext cx="13438208" cy="7044642"/>
          </a:xfrm>
          <a:prstGeom prst="rect">
            <a:avLst/>
          </a:prstGeom>
        </p:spPr>
      </p:pic>
    </p:spTree>
    <p:extLst>
      <p:ext uri="{BB962C8B-B14F-4D97-AF65-F5344CB8AC3E}">
        <p14:creationId xmlns:p14="http://schemas.microsoft.com/office/powerpoint/2010/main" val="2099249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6F2298-B418-DF3B-B1CD-E931D081C8E7}"/>
              </a:ext>
            </a:extLst>
          </p:cNvPr>
          <p:cNvSpPr/>
          <p:nvPr/>
        </p:nvSpPr>
        <p:spPr>
          <a:xfrm>
            <a:off x="1493134" y="266218"/>
            <a:ext cx="2407534" cy="5324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endParaRPr lang="en-IN" dirty="0"/>
          </a:p>
        </p:txBody>
      </p:sp>
      <p:pic>
        <p:nvPicPr>
          <p:cNvPr id="4" name="Picture 3">
            <a:extLst>
              <a:ext uri="{FF2B5EF4-FFF2-40B4-BE49-F238E27FC236}">
                <a16:creationId xmlns:a16="http://schemas.microsoft.com/office/drawing/2014/main" id="{91BA076B-38C0-9F76-E016-354C5B03F291}"/>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370049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C55262-320E-1EB4-F3A9-3CEE194BBC8F}"/>
              </a:ext>
            </a:extLst>
          </p:cNvPr>
          <p:cNvPicPr>
            <a:picLocks noChangeAspect="1"/>
          </p:cNvPicPr>
          <p:nvPr/>
        </p:nvPicPr>
        <p:blipFill>
          <a:blip r:embed="rId2"/>
          <a:stretch>
            <a:fillRect/>
          </a:stretch>
        </p:blipFill>
        <p:spPr>
          <a:xfrm>
            <a:off x="98385" y="203280"/>
            <a:ext cx="14433630" cy="8118917"/>
          </a:xfrm>
          <a:prstGeom prst="rect">
            <a:avLst/>
          </a:prstGeom>
        </p:spPr>
      </p:pic>
    </p:spTree>
    <p:extLst>
      <p:ext uri="{BB962C8B-B14F-4D97-AF65-F5344CB8AC3E}">
        <p14:creationId xmlns:p14="http://schemas.microsoft.com/office/powerpoint/2010/main" val="3816745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740337"/>
            <a:ext cx="10554414"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Future Developments and Conclusion</a:t>
            </a:r>
            <a:endParaRPr lang="en-US" sz="4374" dirty="0"/>
          </a:p>
        </p:txBody>
      </p:sp>
      <p:pic>
        <p:nvPicPr>
          <p:cNvPr id="5" name="Image 1" descr="preencoded.png"/>
          <p:cNvPicPr>
            <a:picLocks noChangeAspect="1"/>
          </p:cNvPicPr>
          <p:nvPr/>
        </p:nvPicPr>
        <p:blipFill>
          <a:blip r:embed="rId4"/>
          <a:stretch>
            <a:fillRect/>
          </a:stretch>
        </p:blipFill>
        <p:spPr>
          <a:xfrm>
            <a:off x="2037993" y="3573423"/>
            <a:ext cx="444341" cy="444341"/>
          </a:xfrm>
          <a:prstGeom prst="rect">
            <a:avLst/>
          </a:prstGeom>
        </p:spPr>
      </p:pic>
      <p:sp>
        <p:nvSpPr>
          <p:cNvPr id="6" name="Text 2"/>
          <p:cNvSpPr/>
          <p:nvPr/>
        </p:nvSpPr>
        <p:spPr>
          <a:xfrm>
            <a:off x="2037993" y="4239935"/>
            <a:ext cx="3295888" cy="694373"/>
          </a:xfrm>
          <a:prstGeom prst="rect">
            <a:avLst/>
          </a:prstGeom>
          <a:noFill/>
          <a:ln/>
        </p:spPr>
        <p:txBody>
          <a:bodyPr wrap="squar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Continuous Improvement</a:t>
            </a:r>
            <a:endParaRPr lang="en-US" sz="2187" dirty="0"/>
          </a:p>
        </p:txBody>
      </p:sp>
      <p:sp>
        <p:nvSpPr>
          <p:cNvPr id="7" name="Text 3"/>
          <p:cNvSpPr/>
          <p:nvPr/>
        </p:nvSpPr>
        <p:spPr>
          <a:xfrm>
            <a:off x="2037993" y="5067538"/>
            <a:ext cx="3295888" cy="1421606"/>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Constantly updating and refining the system to adapt to emerging phishing attacks and technological advancements.</a:t>
            </a:r>
            <a:endParaRPr lang="en-US" sz="1750" dirty="0"/>
          </a:p>
        </p:txBody>
      </p:sp>
      <p:pic>
        <p:nvPicPr>
          <p:cNvPr id="8" name="Image 2" descr="preencoded.png"/>
          <p:cNvPicPr>
            <a:picLocks noChangeAspect="1"/>
          </p:cNvPicPr>
          <p:nvPr/>
        </p:nvPicPr>
        <p:blipFill>
          <a:blip r:embed="rId5"/>
          <a:stretch>
            <a:fillRect/>
          </a:stretch>
        </p:blipFill>
        <p:spPr>
          <a:xfrm>
            <a:off x="5667137" y="3573423"/>
            <a:ext cx="444341" cy="444341"/>
          </a:xfrm>
          <a:prstGeom prst="rect">
            <a:avLst/>
          </a:prstGeom>
        </p:spPr>
      </p:pic>
      <p:sp>
        <p:nvSpPr>
          <p:cNvPr id="9" name="Text 4"/>
          <p:cNvSpPr/>
          <p:nvPr/>
        </p:nvSpPr>
        <p:spPr>
          <a:xfrm>
            <a:off x="5667137" y="4239935"/>
            <a:ext cx="3296007" cy="694373"/>
          </a:xfrm>
          <a:prstGeom prst="rect">
            <a:avLst/>
          </a:prstGeom>
          <a:noFill/>
          <a:ln/>
        </p:spPr>
        <p:txBody>
          <a:bodyPr wrap="squar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Technological Innovation</a:t>
            </a:r>
            <a:endParaRPr lang="en-US" sz="2187" dirty="0"/>
          </a:p>
        </p:txBody>
      </p:sp>
      <p:sp>
        <p:nvSpPr>
          <p:cNvPr id="10" name="Text 5"/>
          <p:cNvSpPr/>
          <p:nvPr/>
        </p:nvSpPr>
        <p:spPr>
          <a:xfrm>
            <a:off x="5667137" y="5067538"/>
            <a:ext cx="3296007" cy="1421606"/>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Exploring innovative technologies to enhance the accuracy and efficiency of phishing URL detection.</a:t>
            </a:r>
            <a:endParaRPr lang="en-US" sz="1750" dirty="0"/>
          </a:p>
        </p:txBody>
      </p:sp>
      <p:pic>
        <p:nvPicPr>
          <p:cNvPr id="11" name="Image 3" descr="preencoded.png"/>
          <p:cNvPicPr>
            <a:picLocks noChangeAspect="1"/>
          </p:cNvPicPr>
          <p:nvPr/>
        </p:nvPicPr>
        <p:blipFill>
          <a:blip r:embed="rId6"/>
          <a:stretch>
            <a:fillRect/>
          </a:stretch>
        </p:blipFill>
        <p:spPr>
          <a:xfrm>
            <a:off x="9296400" y="3573423"/>
            <a:ext cx="444341" cy="444341"/>
          </a:xfrm>
          <a:prstGeom prst="rect">
            <a:avLst/>
          </a:prstGeom>
        </p:spPr>
      </p:pic>
      <p:sp>
        <p:nvSpPr>
          <p:cNvPr id="12" name="Text 6"/>
          <p:cNvSpPr/>
          <p:nvPr/>
        </p:nvSpPr>
        <p:spPr>
          <a:xfrm>
            <a:off x="9296400" y="4239935"/>
            <a:ext cx="3185874"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Security Enhancement</a:t>
            </a:r>
            <a:endParaRPr lang="en-US" sz="2187" dirty="0"/>
          </a:p>
        </p:txBody>
      </p:sp>
      <p:sp>
        <p:nvSpPr>
          <p:cNvPr id="13" name="Text 7"/>
          <p:cNvSpPr/>
          <p:nvPr/>
        </p:nvSpPr>
        <p:spPr>
          <a:xfrm>
            <a:off x="9296400" y="4720352"/>
            <a:ext cx="3296007" cy="1421606"/>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Developing cutting-edge security measures to counter evolving cyber threats and enhance overall protection.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Guru_20240410_084042751">
            <a:hlinkClick r:id="" action="ppaction://media"/>
            <a:extLst>
              <a:ext uri="{FF2B5EF4-FFF2-40B4-BE49-F238E27FC236}">
                <a16:creationId xmlns:a16="http://schemas.microsoft.com/office/drawing/2014/main" id="{2DEDA9E8-7BDC-123F-63D7-DBCCDE8CE4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4630400" cy="8229599"/>
          </a:xfrm>
          <a:prstGeom prst="rect">
            <a:avLst/>
          </a:prstGeom>
        </p:spPr>
      </p:pic>
      <p:sp>
        <p:nvSpPr>
          <p:cNvPr id="3" name="Rectangle 2">
            <a:extLst>
              <a:ext uri="{FF2B5EF4-FFF2-40B4-BE49-F238E27FC236}">
                <a16:creationId xmlns:a16="http://schemas.microsoft.com/office/drawing/2014/main" id="{5B3EAC57-DC69-8421-6BDA-CDE60E654409}"/>
              </a:ext>
            </a:extLst>
          </p:cNvPr>
          <p:cNvSpPr/>
          <p:nvPr/>
        </p:nvSpPr>
        <p:spPr>
          <a:xfrm>
            <a:off x="0" y="0"/>
            <a:ext cx="1593130" cy="3582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Demo</a:t>
            </a:r>
          </a:p>
        </p:txBody>
      </p:sp>
    </p:spTree>
    <p:extLst>
      <p:ext uri="{BB962C8B-B14F-4D97-AF65-F5344CB8AC3E}">
        <p14:creationId xmlns:p14="http://schemas.microsoft.com/office/powerpoint/2010/main" val="33521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ardrop 1">
            <a:extLst>
              <a:ext uri="{FF2B5EF4-FFF2-40B4-BE49-F238E27FC236}">
                <a16:creationId xmlns:a16="http://schemas.microsoft.com/office/drawing/2014/main" id="{100A7E34-B818-06AE-9828-F10A4DD6056E}"/>
              </a:ext>
            </a:extLst>
          </p:cNvPr>
          <p:cNvSpPr/>
          <p:nvPr/>
        </p:nvSpPr>
        <p:spPr>
          <a:xfrm>
            <a:off x="7315200" y="1714842"/>
            <a:ext cx="4363655" cy="3472405"/>
          </a:xfrm>
          <a:prstGeom prst="teardrop">
            <a:avLst/>
          </a:prstGeom>
          <a:solidFill>
            <a:schemeClr val="bg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Thank You🙏🙂</a:t>
            </a:r>
            <a:endParaRPr lang="en-IN" sz="2800" b="1" dirty="0"/>
          </a:p>
        </p:txBody>
      </p:sp>
    </p:spTree>
    <p:extLst>
      <p:ext uri="{BB962C8B-B14F-4D97-AF65-F5344CB8AC3E}">
        <p14:creationId xmlns:p14="http://schemas.microsoft.com/office/powerpoint/2010/main" val="870030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E8E421-0607-70FC-2E5A-7C5055F6561B}"/>
              </a:ext>
            </a:extLst>
          </p:cNvPr>
          <p:cNvSpPr/>
          <p:nvPr/>
        </p:nvSpPr>
        <p:spPr>
          <a:xfrm>
            <a:off x="1208779" y="0"/>
            <a:ext cx="4703975" cy="735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Presentation Outline</a:t>
            </a:r>
            <a:endParaRPr lang="en-IN" sz="2400" dirty="0"/>
          </a:p>
        </p:txBody>
      </p:sp>
      <p:sp>
        <p:nvSpPr>
          <p:cNvPr id="3" name="Oval 2">
            <a:extLst>
              <a:ext uri="{FF2B5EF4-FFF2-40B4-BE49-F238E27FC236}">
                <a16:creationId xmlns:a16="http://schemas.microsoft.com/office/drawing/2014/main" id="{00D8E351-0A50-D715-BD20-CBA0555C48FC}"/>
              </a:ext>
            </a:extLst>
          </p:cNvPr>
          <p:cNvSpPr/>
          <p:nvPr/>
        </p:nvSpPr>
        <p:spPr>
          <a:xfrm>
            <a:off x="1321066" y="1486810"/>
            <a:ext cx="7343480" cy="5024486"/>
          </a:xfrm>
          <a:prstGeom prst="ellipse">
            <a:avLst/>
          </a:prstGeom>
          <a:solidFill>
            <a:schemeClr val="bg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Font typeface="Wingdings" panose="05000000000000000000" pitchFamily="2" charset="2"/>
              <a:buChar char="ü"/>
            </a:pPr>
            <a:r>
              <a:rPr lang="en-US" sz="2000" b="1" dirty="0">
                <a:solidFill>
                  <a:schemeClr val="tx2">
                    <a:lumMod val="50000"/>
                  </a:schemeClr>
                </a:solidFill>
                <a:effectLst>
                  <a:outerShdw blurRad="38100" dist="38100" dir="2700000" algn="tl">
                    <a:srgbClr val="000000">
                      <a:alpha val="43137"/>
                    </a:srgbClr>
                  </a:outerShdw>
                </a:effectLst>
                <a:latin typeface="Segoe UI Variable Text Semibold" pitchFamily="2" charset="0"/>
              </a:rPr>
              <a:t>Objective</a:t>
            </a:r>
          </a:p>
          <a:p>
            <a:pPr marL="285750" indent="-285750" algn="ctr">
              <a:lnSpc>
                <a:spcPct val="150000"/>
              </a:lnSpc>
              <a:buFont typeface="Wingdings" panose="05000000000000000000" pitchFamily="2" charset="2"/>
              <a:buChar char="ü"/>
            </a:pPr>
            <a:r>
              <a:rPr lang="en-US" sz="2000" b="1" dirty="0">
                <a:solidFill>
                  <a:schemeClr val="tx2">
                    <a:lumMod val="50000"/>
                  </a:schemeClr>
                </a:solidFill>
                <a:effectLst>
                  <a:outerShdw blurRad="38100" dist="38100" dir="2700000" algn="tl">
                    <a:srgbClr val="000000">
                      <a:alpha val="43137"/>
                    </a:srgbClr>
                  </a:outerShdw>
                </a:effectLst>
                <a:latin typeface="Segoe UI Variable Text Semibold" pitchFamily="2" charset="0"/>
              </a:rPr>
              <a:t>Introduction</a:t>
            </a:r>
          </a:p>
          <a:p>
            <a:pPr marL="285750" indent="-285750" algn="ctr">
              <a:lnSpc>
                <a:spcPct val="150000"/>
              </a:lnSpc>
              <a:buFont typeface="Wingdings" panose="05000000000000000000" pitchFamily="2" charset="2"/>
              <a:buChar char="ü"/>
            </a:pPr>
            <a:r>
              <a:rPr lang="en-US" sz="2000" b="1" dirty="0">
                <a:solidFill>
                  <a:schemeClr val="tx2">
                    <a:lumMod val="50000"/>
                  </a:schemeClr>
                </a:solidFill>
                <a:effectLst>
                  <a:outerShdw blurRad="38100" dist="38100" dir="2700000" algn="tl">
                    <a:srgbClr val="000000">
                      <a:alpha val="43137"/>
                    </a:srgbClr>
                  </a:outerShdw>
                </a:effectLst>
                <a:latin typeface="Segoe UI Variable Text Semibold" pitchFamily="2" charset="0"/>
              </a:rPr>
              <a:t>Literature Survey</a:t>
            </a:r>
          </a:p>
          <a:p>
            <a:pPr marL="285750" indent="-285750" algn="ctr">
              <a:lnSpc>
                <a:spcPct val="150000"/>
              </a:lnSpc>
              <a:buFont typeface="Wingdings" panose="05000000000000000000" pitchFamily="2" charset="2"/>
              <a:buChar char="ü"/>
            </a:pPr>
            <a:r>
              <a:rPr lang="en-US" sz="2000" b="1" dirty="0">
                <a:solidFill>
                  <a:schemeClr val="tx2">
                    <a:lumMod val="50000"/>
                  </a:schemeClr>
                </a:solidFill>
                <a:effectLst>
                  <a:outerShdw blurRad="38100" dist="38100" dir="2700000" algn="tl">
                    <a:srgbClr val="000000">
                      <a:alpha val="43137"/>
                    </a:srgbClr>
                  </a:outerShdw>
                </a:effectLst>
                <a:latin typeface="Segoe UI Variable Text Semibold" pitchFamily="2" charset="0"/>
              </a:rPr>
              <a:t>Existing System</a:t>
            </a:r>
          </a:p>
          <a:p>
            <a:pPr marL="285750" indent="-285750" algn="ctr">
              <a:lnSpc>
                <a:spcPct val="150000"/>
              </a:lnSpc>
              <a:buFont typeface="Wingdings" panose="05000000000000000000" pitchFamily="2" charset="2"/>
              <a:buChar char="ü"/>
            </a:pPr>
            <a:r>
              <a:rPr lang="en-US" sz="2000" b="1" dirty="0">
                <a:solidFill>
                  <a:schemeClr val="tx2">
                    <a:lumMod val="50000"/>
                  </a:schemeClr>
                </a:solidFill>
                <a:effectLst>
                  <a:outerShdw blurRad="38100" dist="38100" dir="2700000" algn="tl">
                    <a:srgbClr val="000000">
                      <a:alpha val="43137"/>
                    </a:srgbClr>
                  </a:outerShdw>
                </a:effectLst>
                <a:latin typeface="Segoe UI Variable Text Semibold" pitchFamily="2" charset="0"/>
              </a:rPr>
              <a:t>Proposed System</a:t>
            </a:r>
          </a:p>
          <a:p>
            <a:pPr marL="285750" indent="-285750" algn="ctr">
              <a:lnSpc>
                <a:spcPct val="150000"/>
              </a:lnSpc>
              <a:buFont typeface="Wingdings" panose="05000000000000000000" pitchFamily="2" charset="2"/>
              <a:buChar char="ü"/>
            </a:pPr>
            <a:r>
              <a:rPr lang="en-US" sz="2000" b="1" dirty="0">
                <a:solidFill>
                  <a:schemeClr val="tx2">
                    <a:lumMod val="50000"/>
                  </a:schemeClr>
                </a:solidFill>
                <a:effectLst>
                  <a:outerShdw blurRad="38100" dist="38100" dir="2700000" algn="tl">
                    <a:srgbClr val="000000">
                      <a:alpha val="43137"/>
                    </a:srgbClr>
                  </a:outerShdw>
                </a:effectLst>
                <a:latin typeface="Segoe UI Variable Text Semibold" pitchFamily="2" charset="0"/>
              </a:rPr>
              <a:t>Algorithms</a:t>
            </a:r>
          </a:p>
          <a:p>
            <a:pPr marL="285750" indent="-285750" algn="ctr">
              <a:lnSpc>
                <a:spcPct val="150000"/>
              </a:lnSpc>
              <a:buFont typeface="Wingdings" panose="05000000000000000000" pitchFamily="2" charset="2"/>
              <a:buChar char="ü"/>
            </a:pPr>
            <a:r>
              <a:rPr lang="en-US" sz="2000" b="1" dirty="0">
                <a:solidFill>
                  <a:schemeClr val="tx2">
                    <a:lumMod val="50000"/>
                  </a:schemeClr>
                </a:solidFill>
                <a:effectLst>
                  <a:outerShdw blurRad="38100" dist="38100" dir="2700000" algn="tl">
                    <a:srgbClr val="000000">
                      <a:alpha val="43137"/>
                    </a:srgbClr>
                  </a:outerShdw>
                </a:effectLst>
                <a:latin typeface="Segoe UI Variable Text Semibold" pitchFamily="2" charset="0"/>
              </a:rPr>
              <a:t>Implementation &amp; Result</a:t>
            </a:r>
          </a:p>
          <a:p>
            <a:pPr marL="285750" indent="-285750" algn="ctr">
              <a:lnSpc>
                <a:spcPct val="150000"/>
              </a:lnSpc>
              <a:buFont typeface="Wingdings" panose="05000000000000000000" pitchFamily="2" charset="2"/>
              <a:buChar char="ü"/>
            </a:pPr>
            <a:r>
              <a:rPr lang="en-US" sz="2000" b="1" dirty="0">
                <a:solidFill>
                  <a:schemeClr val="tx2">
                    <a:lumMod val="50000"/>
                  </a:schemeClr>
                </a:solidFill>
                <a:effectLst>
                  <a:outerShdw blurRad="38100" dist="38100" dir="2700000" algn="tl">
                    <a:srgbClr val="000000">
                      <a:alpha val="43137"/>
                    </a:srgbClr>
                  </a:outerShdw>
                </a:effectLst>
                <a:latin typeface="Segoe UI Variable Text Semibold" pitchFamily="2" charset="0"/>
              </a:rPr>
              <a:t>Conclusion</a:t>
            </a:r>
          </a:p>
        </p:txBody>
      </p:sp>
      <p:pic>
        <p:nvPicPr>
          <p:cNvPr id="7" name="Picture 6">
            <a:extLst>
              <a:ext uri="{FF2B5EF4-FFF2-40B4-BE49-F238E27FC236}">
                <a16:creationId xmlns:a16="http://schemas.microsoft.com/office/drawing/2014/main" id="{31671F49-566D-0551-76F0-DD3C7EF1B55F}"/>
              </a:ext>
            </a:extLst>
          </p:cNvPr>
          <p:cNvPicPr>
            <a:picLocks noChangeAspect="1"/>
          </p:cNvPicPr>
          <p:nvPr/>
        </p:nvPicPr>
        <p:blipFill>
          <a:blip r:embed="rId2"/>
          <a:stretch>
            <a:fillRect/>
          </a:stretch>
        </p:blipFill>
        <p:spPr>
          <a:xfrm>
            <a:off x="8567381" y="1090645"/>
            <a:ext cx="5816816" cy="5816816"/>
          </a:xfrm>
          <a:prstGeom prst="rect">
            <a:avLst/>
          </a:prstGeom>
        </p:spPr>
      </p:pic>
    </p:spTree>
    <p:extLst>
      <p:ext uri="{BB962C8B-B14F-4D97-AF65-F5344CB8AC3E}">
        <p14:creationId xmlns:p14="http://schemas.microsoft.com/office/powerpoint/2010/main" val="726676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841"/>
            <a:ext cx="14630400" cy="8230195"/>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207390" y="3771334"/>
            <a:ext cx="14630400" cy="2772251"/>
          </a:xfrm>
          <a:prstGeom prst="rect">
            <a:avLst/>
          </a:prstGeom>
        </p:spPr>
      </p:pic>
      <p:sp>
        <p:nvSpPr>
          <p:cNvPr id="5" name="Text 1"/>
          <p:cNvSpPr/>
          <p:nvPr/>
        </p:nvSpPr>
        <p:spPr>
          <a:xfrm>
            <a:off x="441841" y="706918"/>
            <a:ext cx="5544622" cy="693063"/>
          </a:xfrm>
          <a:prstGeom prst="rect">
            <a:avLst/>
          </a:prstGeom>
          <a:noFill/>
          <a:ln/>
        </p:spPr>
        <p:txBody>
          <a:bodyPr wrap="none" rtlCol="0" anchor="t"/>
          <a:lstStyle/>
          <a:p>
            <a:pPr marL="0" indent="0">
              <a:lnSpc>
                <a:spcPts val="5457"/>
              </a:lnSpc>
              <a:buNone/>
            </a:pPr>
            <a:r>
              <a:rPr lang="en-US" sz="4366" dirty="0">
                <a:solidFill>
                  <a:srgbClr val="B380FF"/>
                </a:solidFill>
                <a:latin typeface="Sora" pitchFamily="34" charset="0"/>
                <a:ea typeface="Sora" pitchFamily="34" charset="-122"/>
                <a:cs typeface="Sora" pitchFamily="34" charset="-120"/>
              </a:rPr>
              <a:t>Objective</a:t>
            </a:r>
            <a:endParaRPr lang="en-US" sz="4366" dirty="0"/>
          </a:p>
        </p:txBody>
      </p:sp>
      <p:sp>
        <p:nvSpPr>
          <p:cNvPr id="6" name="Shape 2"/>
          <p:cNvSpPr/>
          <p:nvPr/>
        </p:nvSpPr>
        <p:spPr>
          <a:xfrm>
            <a:off x="1727835" y="2024062"/>
            <a:ext cx="498991" cy="498991"/>
          </a:xfrm>
          <a:prstGeom prst="roundRect">
            <a:avLst>
              <a:gd name="adj" fmla="val 13334"/>
            </a:avLst>
          </a:prstGeom>
          <a:solidFill>
            <a:srgbClr val="1A1A21"/>
          </a:solidFill>
          <a:ln/>
        </p:spPr>
      </p:sp>
      <p:sp>
        <p:nvSpPr>
          <p:cNvPr id="7" name="Text 3"/>
          <p:cNvSpPr/>
          <p:nvPr/>
        </p:nvSpPr>
        <p:spPr>
          <a:xfrm>
            <a:off x="1906964" y="2024062"/>
            <a:ext cx="140732" cy="415766"/>
          </a:xfrm>
          <a:prstGeom prst="rect">
            <a:avLst/>
          </a:prstGeom>
          <a:noFill/>
          <a:ln/>
        </p:spPr>
        <p:txBody>
          <a:bodyPr wrap="none" rtlCol="0" anchor="t"/>
          <a:lstStyle/>
          <a:p>
            <a:pPr marL="0" indent="0" algn="ctr">
              <a:lnSpc>
                <a:spcPts val="3274"/>
              </a:lnSpc>
              <a:buNone/>
            </a:pPr>
            <a:r>
              <a:rPr lang="en-US" sz="2620" dirty="0">
                <a:solidFill>
                  <a:srgbClr val="B380FF"/>
                </a:solidFill>
                <a:latin typeface="Sora" pitchFamily="34" charset="0"/>
                <a:ea typeface="Sora" pitchFamily="34" charset="-122"/>
                <a:cs typeface="Sora" pitchFamily="34" charset="-120"/>
              </a:rPr>
              <a:t>1</a:t>
            </a:r>
            <a:endParaRPr lang="en-US" sz="2620" dirty="0"/>
          </a:p>
        </p:txBody>
      </p:sp>
      <p:sp>
        <p:nvSpPr>
          <p:cNvPr id="8" name="Text 4"/>
          <p:cNvSpPr/>
          <p:nvPr/>
        </p:nvSpPr>
        <p:spPr>
          <a:xfrm>
            <a:off x="2455925" y="1996008"/>
            <a:ext cx="2643188" cy="346472"/>
          </a:xfrm>
          <a:prstGeom prst="rect">
            <a:avLst/>
          </a:prstGeom>
          <a:noFill/>
          <a:ln/>
        </p:spPr>
        <p:txBody>
          <a:bodyPr wrap="none" rtlCol="0" anchor="t"/>
          <a:lstStyle/>
          <a:p>
            <a:pPr marL="0" indent="0">
              <a:lnSpc>
                <a:spcPts val="2729"/>
              </a:lnSpc>
              <a:buNone/>
            </a:pPr>
            <a:r>
              <a:rPr lang="en-US" sz="2183" dirty="0">
                <a:solidFill>
                  <a:srgbClr val="B380FF"/>
                </a:solidFill>
                <a:latin typeface="Sora" pitchFamily="34" charset="0"/>
                <a:ea typeface="Sora" pitchFamily="34" charset="-122"/>
                <a:cs typeface="Sora" pitchFamily="34" charset="-120"/>
              </a:rPr>
              <a:t>Clear Goal</a:t>
            </a:r>
            <a:endParaRPr lang="en-US" sz="2183" dirty="0"/>
          </a:p>
        </p:txBody>
      </p:sp>
      <p:sp>
        <p:nvSpPr>
          <p:cNvPr id="9" name="Text 5"/>
          <p:cNvSpPr/>
          <p:nvPr/>
        </p:nvSpPr>
        <p:spPr>
          <a:xfrm>
            <a:off x="2264093" y="2596396"/>
            <a:ext cx="2643188" cy="2483644"/>
          </a:xfrm>
          <a:prstGeom prst="rect">
            <a:avLst/>
          </a:prstGeom>
          <a:noFill/>
          <a:ln/>
        </p:spPr>
        <p:txBody>
          <a:bodyPr wrap="square" rtlCol="0" anchor="t"/>
          <a:lstStyle/>
          <a:p>
            <a:pPr marL="0" indent="0">
              <a:lnSpc>
                <a:spcPts val="2794"/>
              </a:lnSpc>
              <a:buNone/>
            </a:pPr>
            <a:r>
              <a:rPr lang="en-US" sz="1746" dirty="0">
                <a:solidFill>
                  <a:srgbClr val="E0D6DE"/>
                </a:solidFill>
                <a:latin typeface="Noto Sans TC" pitchFamily="34" charset="0"/>
                <a:ea typeface="Noto Sans TC" pitchFamily="34" charset="-122"/>
                <a:cs typeface="Noto Sans TC" pitchFamily="34" charset="-120"/>
              </a:rPr>
              <a:t>The objective is to develop and implement a machine learning system specifically designed to identify and categorize phishing URLs accurately and efficiently.</a:t>
            </a:r>
            <a:endParaRPr lang="en-US" sz="1746" dirty="0"/>
          </a:p>
        </p:txBody>
      </p:sp>
      <p:sp>
        <p:nvSpPr>
          <p:cNvPr id="10" name="Shape 6"/>
          <p:cNvSpPr/>
          <p:nvPr/>
        </p:nvSpPr>
        <p:spPr>
          <a:xfrm>
            <a:off x="5520982" y="3562066"/>
            <a:ext cx="498991" cy="498991"/>
          </a:xfrm>
          <a:prstGeom prst="roundRect">
            <a:avLst>
              <a:gd name="adj" fmla="val 13334"/>
            </a:avLst>
          </a:prstGeom>
          <a:solidFill>
            <a:srgbClr val="1A1A21"/>
          </a:solidFill>
          <a:ln/>
        </p:spPr>
      </p:sp>
      <p:sp>
        <p:nvSpPr>
          <p:cNvPr id="11" name="Text 7"/>
          <p:cNvSpPr/>
          <p:nvPr/>
        </p:nvSpPr>
        <p:spPr>
          <a:xfrm>
            <a:off x="5666834" y="3479169"/>
            <a:ext cx="207288" cy="415766"/>
          </a:xfrm>
          <a:prstGeom prst="rect">
            <a:avLst/>
          </a:prstGeom>
          <a:noFill/>
          <a:ln/>
        </p:spPr>
        <p:txBody>
          <a:bodyPr wrap="none" rtlCol="0" anchor="t"/>
          <a:lstStyle/>
          <a:p>
            <a:pPr marL="0" indent="0" algn="ctr">
              <a:lnSpc>
                <a:spcPts val="3274"/>
              </a:lnSpc>
              <a:buNone/>
            </a:pPr>
            <a:r>
              <a:rPr lang="en-US" sz="2620" dirty="0">
                <a:solidFill>
                  <a:srgbClr val="B380FF"/>
                </a:solidFill>
                <a:latin typeface="Sora" pitchFamily="34" charset="0"/>
                <a:ea typeface="Sora" pitchFamily="34" charset="-122"/>
                <a:cs typeface="Sora" pitchFamily="34" charset="-120"/>
              </a:rPr>
              <a:t>2</a:t>
            </a:r>
            <a:endParaRPr lang="en-US" sz="2620" dirty="0"/>
          </a:p>
        </p:txBody>
      </p:sp>
      <p:sp>
        <p:nvSpPr>
          <p:cNvPr id="12" name="Text 8"/>
          <p:cNvSpPr/>
          <p:nvPr/>
        </p:nvSpPr>
        <p:spPr>
          <a:xfrm>
            <a:off x="5993606" y="3399166"/>
            <a:ext cx="2643188" cy="346472"/>
          </a:xfrm>
          <a:prstGeom prst="rect">
            <a:avLst/>
          </a:prstGeom>
          <a:noFill/>
          <a:ln/>
        </p:spPr>
        <p:txBody>
          <a:bodyPr wrap="none" rtlCol="0" anchor="t"/>
          <a:lstStyle/>
          <a:p>
            <a:pPr marL="0" indent="0">
              <a:lnSpc>
                <a:spcPts val="2729"/>
              </a:lnSpc>
              <a:buNone/>
            </a:pPr>
            <a:r>
              <a:rPr lang="en-US" sz="2183" dirty="0">
                <a:solidFill>
                  <a:srgbClr val="B380FF"/>
                </a:solidFill>
                <a:latin typeface="Sora" pitchFamily="34" charset="0"/>
                <a:ea typeface="Sora" pitchFamily="34" charset="-122"/>
                <a:cs typeface="Sora" pitchFamily="34" charset="-120"/>
              </a:rPr>
              <a:t>Enhanced Security</a:t>
            </a:r>
            <a:endParaRPr lang="en-US" sz="2183" dirty="0"/>
          </a:p>
        </p:txBody>
      </p:sp>
      <p:sp>
        <p:nvSpPr>
          <p:cNvPr id="13" name="Text 9"/>
          <p:cNvSpPr/>
          <p:nvPr/>
        </p:nvSpPr>
        <p:spPr>
          <a:xfrm>
            <a:off x="6166301" y="3915638"/>
            <a:ext cx="2643188" cy="2483644"/>
          </a:xfrm>
          <a:prstGeom prst="rect">
            <a:avLst/>
          </a:prstGeom>
          <a:noFill/>
          <a:ln/>
        </p:spPr>
        <p:txBody>
          <a:bodyPr wrap="square" rtlCol="0" anchor="t"/>
          <a:lstStyle/>
          <a:p>
            <a:pPr marL="0" indent="0">
              <a:lnSpc>
                <a:spcPts val="2794"/>
              </a:lnSpc>
              <a:buNone/>
            </a:pPr>
            <a:r>
              <a:rPr lang="en-US" sz="1746" dirty="0">
                <a:solidFill>
                  <a:srgbClr val="E0D6DE"/>
                </a:solidFill>
                <a:latin typeface="Noto Sans TC" pitchFamily="34" charset="0"/>
                <a:ea typeface="Noto Sans TC" pitchFamily="34" charset="-122"/>
                <a:cs typeface="Noto Sans TC" pitchFamily="34" charset="-120"/>
              </a:rPr>
              <a:t>By achieving this goal, it will significantly enhance the security posture of individuals and organizations, reducing the risks associated with deceptive URLs.</a:t>
            </a:r>
            <a:endParaRPr lang="en-US" sz="1746" dirty="0"/>
          </a:p>
        </p:txBody>
      </p:sp>
      <p:sp>
        <p:nvSpPr>
          <p:cNvPr id="14" name="Shape 10"/>
          <p:cNvSpPr/>
          <p:nvPr/>
        </p:nvSpPr>
        <p:spPr>
          <a:xfrm>
            <a:off x="9218830" y="4182244"/>
            <a:ext cx="498991" cy="498991"/>
          </a:xfrm>
          <a:prstGeom prst="roundRect">
            <a:avLst>
              <a:gd name="adj" fmla="val 13334"/>
            </a:avLst>
          </a:prstGeom>
          <a:solidFill>
            <a:srgbClr val="1A1A21"/>
          </a:solidFill>
          <a:ln/>
        </p:spPr>
      </p:sp>
      <p:sp>
        <p:nvSpPr>
          <p:cNvPr id="15" name="Text 11"/>
          <p:cNvSpPr/>
          <p:nvPr/>
        </p:nvSpPr>
        <p:spPr>
          <a:xfrm>
            <a:off x="9343368" y="4182244"/>
            <a:ext cx="206216" cy="415766"/>
          </a:xfrm>
          <a:prstGeom prst="rect">
            <a:avLst/>
          </a:prstGeom>
          <a:noFill/>
          <a:ln/>
        </p:spPr>
        <p:txBody>
          <a:bodyPr wrap="none" rtlCol="0" anchor="t"/>
          <a:lstStyle/>
          <a:p>
            <a:pPr marL="0" indent="0" algn="ctr">
              <a:lnSpc>
                <a:spcPts val="3274"/>
              </a:lnSpc>
              <a:buNone/>
            </a:pPr>
            <a:r>
              <a:rPr lang="en-US" sz="2620" dirty="0">
                <a:solidFill>
                  <a:srgbClr val="B380FF"/>
                </a:solidFill>
                <a:latin typeface="Sora" pitchFamily="34" charset="0"/>
                <a:ea typeface="Sora" pitchFamily="34" charset="-122"/>
                <a:cs typeface="Sora" pitchFamily="34" charset="-120"/>
              </a:rPr>
              <a:t>3</a:t>
            </a:r>
            <a:endParaRPr lang="en-US" sz="2620" dirty="0"/>
          </a:p>
        </p:txBody>
      </p:sp>
      <p:sp>
        <p:nvSpPr>
          <p:cNvPr id="16" name="Text 12"/>
          <p:cNvSpPr/>
          <p:nvPr/>
        </p:nvSpPr>
        <p:spPr>
          <a:xfrm>
            <a:off x="9939576" y="4182244"/>
            <a:ext cx="2643188" cy="346472"/>
          </a:xfrm>
          <a:prstGeom prst="rect">
            <a:avLst/>
          </a:prstGeom>
          <a:noFill/>
          <a:ln/>
        </p:spPr>
        <p:txBody>
          <a:bodyPr wrap="none" rtlCol="0" anchor="t"/>
          <a:lstStyle/>
          <a:p>
            <a:pPr marL="0" indent="0">
              <a:lnSpc>
                <a:spcPts val="2729"/>
              </a:lnSpc>
              <a:buNone/>
            </a:pPr>
            <a:r>
              <a:rPr lang="en-US" sz="2183" dirty="0">
                <a:solidFill>
                  <a:srgbClr val="B380FF"/>
                </a:solidFill>
                <a:latin typeface="Sora" pitchFamily="34" charset="0"/>
                <a:ea typeface="Sora" pitchFamily="34" charset="-122"/>
                <a:cs typeface="Sora" pitchFamily="34" charset="-120"/>
              </a:rPr>
              <a:t>Scalable Solution</a:t>
            </a:r>
            <a:endParaRPr lang="en-US" sz="2183" dirty="0"/>
          </a:p>
        </p:txBody>
      </p:sp>
      <p:sp>
        <p:nvSpPr>
          <p:cNvPr id="17" name="Text 13"/>
          <p:cNvSpPr/>
          <p:nvPr/>
        </p:nvSpPr>
        <p:spPr>
          <a:xfrm>
            <a:off x="10127162" y="4681235"/>
            <a:ext cx="2643188" cy="2483644"/>
          </a:xfrm>
          <a:prstGeom prst="rect">
            <a:avLst/>
          </a:prstGeom>
          <a:noFill/>
          <a:ln/>
        </p:spPr>
        <p:txBody>
          <a:bodyPr wrap="square" rtlCol="0" anchor="t"/>
          <a:lstStyle/>
          <a:p>
            <a:pPr marL="0" indent="0">
              <a:lnSpc>
                <a:spcPts val="2794"/>
              </a:lnSpc>
              <a:buNone/>
            </a:pPr>
            <a:r>
              <a:rPr lang="en-US" sz="1746" dirty="0">
                <a:solidFill>
                  <a:srgbClr val="E0D6DE"/>
                </a:solidFill>
                <a:latin typeface="Noto Sans TC" pitchFamily="34" charset="0"/>
                <a:ea typeface="Noto Sans TC" pitchFamily="34" charset="-122"/>
                <a:cs typeface="Noto Sans TC" pitchFamily="34" charset="-120"/>
              </a:rPr>
              <a:t>The system aims to be scalable, capable of adapting to evolving cyber threats and maintaining robust protection against phishing attacks.</a:t>
            </a:r>
            <a:endParaRPr lang="en-US" sz="174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486400" y="1727299"/>
            <a:ext cx="8889084" cy="4858703"/>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34225" y="0"/>
            <a:ext cx="5486400" cy="8229600"/>
          </a:xfrm>
          <a:prstGeom prst="rect">
            <a:avLst/>
          </a:prstGeom>
        </p:spPr>
      </p:pic>
      <p:sp>
        <p:nvSpPr>
          <p:cNvPr id="5" name="Text 1"/>
          <p:cNvSpPr/>
          <p:nvPr/>
        </p:nvSpPr>
        <p:spPr>
          <a:xfrm>
            <a:off x="6319599" y="1490424"/>
            <a:ext cx="7477601" cy="2499598"/>
          </a:xfrm>
          <a:prstGeom prst="rect">
            <a:avLst/>
          </a:prstGeom>
          <a:noFill/>
          <a:ln/>
        </p:spPr>
        <p:txBody>
          <a:bodyPr wrap="square" rtlCol="0" anchor="t"/>
          <a:lstStyle/>
          <a:p>
            <a:pPr marL="0" indent="0">
              <a:lnSpc>
                <a:spcPts val="6561"/>
              </a:lnSpc>
              <a:buNone/>
            </a:pPr>
            <a:r>
              <a:rPr lang="en-US" sz="5249" dirty="0">
                <a:solidFill>
                  <a:srgbClr val="B380FF"/>
                </a:solidFill>
                <a:latin typeface="Sora" pitchFamily="34" charset="0"/>
                <a:ea typeface="Sora" pitchFamily="34" charset="-122"/>
                <a:cs typeface="Sora" pitchFamily="34" charset="-120"/>
              </a:rPr>
              <a:t>Introduction to Phishing URLs Detection</a:t>
            </a:r>
            <a:endParaRPr lang="en-US" sz="5249" dirty="0"/>
          </a:p>
        </p:txBody>
      </p:sp>
      <p:sp>
        <p:nvSpPr>
          <p:cNvPr id="6" name="Text 2"/>
          <p:cNvSpPr/>
          <p:nvPr/>
        </p:nvSpPr>
        <p:spPr>
          <a:xfrm>
            <a:off x="6319599" y="4323278"/>
            <a:ext cx="7477601" cy="1777008"/>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Phishing URL detection is a critical aspect of cybersecurity, aiming to identify and prevent deceptive web addresses used for malicious purposes. By leveraging machine learning algorithms, it becomes possible to recognize patterns and behaviors associated with phishing URLs and their features, enhancing the security and trustworthiness of online interactions.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7070C">
              <a:alpha val="80000"/>
            </a:srgbClr>
          </a:solidFill>
          <a:ln/>
        </p:spPr>
      </p:sp>
      <p:sp>
        <p:nvSpPr>
          <p:cNvPr id="6" name="Text 2"/>
          <p:cNvSpPr/>
          <p:nvPr/>
        </p:nvSpPr>
        <p:spPr>
          <a:xfrm>
            <a:off x="156001" y="98493"/>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Literature Survey</a:t>
            </a:r>
            <a:endParaRPr lang="en-US" sz="4374" dirty="0"/>
          </a:p>
        </p:txBody>
      </p:sp>
      <p:sp>
        <p:nvSpPr>
          <p:cNvPr id="7" name="Shape 3"/>
          <p:cNvSpPr/>
          <p:nvPr/>
        </p:nvSpPr>
        <p:spPr>
          <a:xfrm>
            <a:off x="267065" y="772598"/>
            <a:ext cx="13124843" cy="5304112"/>
          </a:xfrm>
          <a:prstGeom prst="roundRect">
            <a:avLst>
              <a:gd name="adj" fmla="val 2841"/>
            </a:avLst>
          </a:prstGeom>
          <a:solidFill>
            <a:srgbClr val="1A1A21"/>
          </a:solidFill>
          <a:ln/>
        </p:spPr>
        <p:txBody>
          <a:bodyPr/>
          <a:lstStyle/>
          <a:p>
            <a:endParaRPr lang="en-IN" dirty="0"/>
          </a:p>
        </p:txBody>
      </p:sp>
      <p:sp>
        <p:nvSpPr>
          <p:cNvPr id="8" name="Text 4"/>
          <p:cNvSpPr/>
          <p:nvPr/>
        </p:nvSpPr>
        <p:spPr>
          <a:xfrm>
            <a:off x="544858" y="911815"/>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Research Analysis</a:t>
            </a:r>
            <a:endParaRPr lang="en-US" sz="2187" dirty="0"/>
          </a:p>
        </p:txBody>
      </p:sp>
      <p:sp>
        <p:nvSpPr>
          <p:cNvPr id="9" name="Text 5"/>
          <p:cNvSpPr/>
          <p:nvPr/>
        </p:nvSpPr>
        <p:spPr>
          <a:xfrm>
            <a:off x="2260163" y="4158020"/>
            <a:ext cx="4721781" cy="1421606"/>
          </a:xfrm>
          <a:prstGeom prst="rect">
            <a:avLst/>
          </a:prstGeom>
          <a:noFill/>
          <a:ln/>
        </p:spPr>
        <p:txBody>
          <a:bodyPr wrap="square" rtlCol="0" anchor="t"/>
          <a:lstStyle/>
          <a:p>
            <a:pPr marL="0" indent="0">
              <a:lnSpc>
                <a:spcPts val="2799"/>
              </a:lnSpc>
              <a:buNone/>
            </a:pPr>
            <a:endParaRPr lang="en-US" sz="1750" dirty="0"/>
          </a:p>
        </p:txBody>
      </p:sp>
      <p:sp>
        <p:nvSpPr>
          <p:cNvPr id="14" name="Rectangle 13">
            <a:extLst>
              <a:ext uri="{FF2B5EF4-FFF2-40B4-BE49-F238E27FC236}">
                <a16:creationId xmlns:a16="http://schemas.microsoft.com/office/drawing/2014/main" id="{CD2350FA-2EA0-1724-DD88-5F87C3F849CE}"/>
              </a:ext>
            </a:extLst>
          </p:cNvPr>
          <p:cNvSpPr/>
          <p:nvPr/>
        </p:nvSpPr>
        <p:spPr>
          <a:xfrm>
            <a:off x="544858" y="1358430"/>
            <a:ext cx="12546109" cy="4524805"/>
          </a:xfrm>
          <a:prstGeom prst="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just" eaLnBrk="1" fontAlgn="auto" hangingPunct="1">
              <a:lnSpc>
                <a:spcPct val="170000"/>
              </a:lnSpc>
              <a:spcAft>
                <a:spcPts val="0"/>
              </a:spcAft>
              <a:buFont typeface="Arial" panose="020B0604020202020204" pitchFamily="34" charset="0"/>
              <a:buNone/>
              <a:defRPr/>
            </a:pPr>
            <a:r>
              <a:rPr lang="en-US" dirty="0">
                <a:solidFill>
                  <a:schemeClr val="tx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response to this challenge, researchers have explored the use of Artificial Intelligence (AI) and Machine Learning (ML) techniques to detect phishing domains, aiming to develop systems capable of accurately identifying malicious URLs. </a:t>
            </a:r>
          </a:p>
          <a:p>
            <a:pPr marL="0" indent="0" algn="just" eaLnBrk="1" fontAlgn="auto" hangingPunct="1">
              <a:lnSpc>
                <a:spcPct val="170000"/>
              </a:lnSpc>
              <a:spcAft>
                <a:spcPts val="0"/>
              </a:spcAft>
              <a:buFont typeface="Arial" panose="020B0604020202020204" pitchFamily="34" charset="0"/>
              <a:buNone/>
              <a:defRPr/>
            </a:pPr>
            <a:r>
              <a:rPr lang="en-US" dirty="0">
                <a:solidFill>
                  <a:srgbClr val="1F1F1F"/>
                </a:solidFill>
                <a:latin typeface="Times New Roman" panose="02020603050405020304" pitchFamily="18" charset="0"/>
                <a:cs typeface="Times New Roman" panose="02020603050405020304" pitchFamily="18" charset="0"/>
              </a:rPr>
              <a:t>                                </a:t>
            </a:r>
            <a:r>
              <a:rPr lang="en-US" dirty="0">
                <a:solidFill>
                  <a:srgbClr val="FFC000"/>
                </a:solidFill>
                <a:latin typeface="Times New Roman" panose="02020603050405020304" pitchFamily="18" charset="0"/>
                <a:cs typeface="Times New Roman" panose="02020603050405020304" pitchFamily="18" charset="0"/>
              </a:rPr>
              <a:t>There have been studies conducted out many theories and methods have been proposed by various authors to detect phishing URLs, some </a:t>
            </a:r>
            <a:r>
              <a:rPr lang="en-US" dirty="0" err="1">
                <a:solidFill>
                  <a:srgbClr val="FFC000"/>
                </a:solidFill>
                <a:latin typeface="Times New Roman" panose="02020603050405020304" pitchFamily="18" charset="0"/>
                <a:cs typeface="Times New Roman" panose="02020603050405020304" pitchFamily="18" charset="0"/>
              </a:rPr>
              <a:t>refered</a:t>
            </a:r>
            <a:r>
              <a:rPr lang="en-US" dirty="0">
                <a:solidFill>
                  <a:srgbClr val="FFC000"/>
                </a:solidFill>
                <a:latin typeface="Times New Roman" panose="02020603050405020304" pitchFamily="18" charset="0"/>
                <a:cs typeface="Times New Roman" panose="02020603050405020304" pitchFamily="18" charset="0"/>
              </a:rPr>
              <a:t>  paper are mentioned below :-</a:t>
            </a:r>
          </a:p>
          <a:p>
            <a:pPr algn="just" eaLnBrk="1" fontAlgn="auto" hangingPunct="1">
              <a:lnSpc>
                <a:spcPct val="170000"/>
              </a:lnSpc>
              <a:spcAft>
                <a:spcPts val="0"/>
              </a:spcAft>
              <a:defRPr/>
            </a:pPr>
            <a:r>
              <a:rPr lang="en-US" dirty="0" err="1">
                <a:solidFill>
                  <a:srgbClr val="C00000"/>
                </a:solidFill>
                <a:latin typeface="ElsevierGulliver"/>
              </a:rPr>
              <a:t>Arxiv</a:t>
            </a:r>
            <a:r>
              <a:rPr lang="en-US" dirty="0">
                <a:solidFill>
                  <a:srgbClr val="C00000"/>
                </a:solidFill>
                <a:latin typeface="ElsevierGulliver"/>
              </a:rPr>
              <a:t> :- </a:t>
            </a:r>
            <a:r>
              <a:rPr lang="en-US" dirty="0">
                <a:solidFill>
                  <a:srgbClr val="1F1F1F"/>
                </a:solidFill>
                <a:latin typeface="ElsevierGulliver"/>
                <a:hlinkClick r:id="rId5"/>
              </a:rPr>
              <a:t>https://arxiv.org/abs/2009.11116</a:t>
            </a:r>
            <a:endParaRPr lang="en-US" dirty="0">
              <a:solidFill>
                <a:srgbClr val="1F1F1F"/>
              </a:solidFill>
              <a:latin typeface="ElsevierGulliver"/>
            </a:endParaRPr>
          </a:p>
          <a:p>
            <a:pPr algn="just" eaLnBrk="1" fontAlgn="auto" hangingPunct="1">
              <a:lnSpc>
                <a:spcPct val="170000"/>
              </a:lnSpc>
              <a:spcAft>
                <a:spcPts val="0"/>
              </a:spcAft>
              <a:defRPr/>
            </a:pPr>
            <a:r>
              <a:rPr lang="en-US" dirty="0" err="1">
                <a:solidFill>
                  <a:srgbClr val="FF0000"/>
                </a:solidFill>
                <a:latin typeface="ElsevierGulliver"/>
              </a:rPr>
              <a:t>Nih</a:t>
            </a:r>
            <a:r>
              <a:rPr lang="en-US" dirty="0">
                <a:solidFill>
                  <a:srgbClr val="FF0000"/>
                </a:solidFill>
                <a:latin typeface="ElsevierGulliver"/>
              </a:rPr>
              <a:t>:- </a:t>
            </a:r>
            <a:r>
              <a:rPr lang="en-US" dirty="0">
                <a:solidFill>
                  <a:srgbClr val="1F1F1F"/>
                </a:solidFill>
                <a:latin typeface="ElsevierGulliver"/>
                <a:hlinkClick r:id="rId6"/>
              </a:rPr>
              <a:t>https://www.ncbi.nlm.nih.gov/pmc/articles/PMC8504731/</a:t>
            </a:r>
            <a:endParaRPr lang="en-US" dirty="0">
              <a:solidFill>
                <a:srgbClr val="1F1F1F"/>
              </a:solidFill>
              <a:latin typeface="ElsevierGulliver"/>
            </a:endParaRPr>
          </a:p>
          <a:p>
            <a:pPr algn="just" eaLnBrk="1" fontAlgn="auto" hangingPunct="1">
              <a:lnSpc>
                <a:spcPct val="170000"/>
              </a:lnSpc>
              <a:spcAft>
                <a:spcPts val="0"/>
              </a:spcAft>
              <a:defRPr/>
            </a:pPr>
            <a:r>
              <a:rPr lang="en-US" dirty="0" err="1">
                <a:solidFill>
                  <a:srgbClr val="FF0000"/>
                </a:solidFill>
                <a:latin typeface="ElsevierGulliver"/>
              </a:rPr>
              <a:t>Ieee</a:t>
            </a:r>
            <a:r>
              <a:rPr lang="en-US" dirty="0">
                <a:solidFill>
                  <a:srgbClr val="FF0000"/>
                </a:solidFill>
                <a:latin typeface="ElsevierGulliver"/>
              </a:rPr>
              <a:t> explorer :- </a:t>
            </a:r>
            <a:r>
              <a:rPr lang="en-US" dirty="0">
                <a:solidFill>
                  <a:srgbClr val="1F1F1F"/>
                </a:solidFill>
                <a:latin typeface="ElsevierGulliver"/>
                <a:hlinkClick r:id="rId6"/>
              </a:rPr>
              <a:t>https://www.ncbi.nlm.nih.gov/pmc/articles/PMC8504731/</a:t>
            </a:r>
            <a:endParaRPr lang="en-US" dirty="0">
              <a:solidFill>
                <a:srgbClr val="1F1F1F"/>
              </a:solidFill>
              <a:latin typeface="ElsevierGulliver"/>
            </a:endParaRPr>
          </a:p>
          <a:p>
            <a:pPr algn="ctr"/>
            <a:endParaRPr lang="en-IN" dirty="0"/>
          </a:p>
        </p:txBody>
      </p:sp>
      <p:sp>
        <p:nvSpPr>
          <p:cNvPr id="10" name="Shape 6"/>
          <p:cNvSpPr/>
          <p:nvPr/>
        </p:nvSpPr>
        <p:spPr>
          <a:xfrm>
            <a:off x="7842885" y="3536870"/>
            <a:ext cx="5166122" cy="2346365"/>
          </a:xfrm>
          <a:prstGeom prst="roundRect">
            <a:avLst>
              <a:gd name="adj" fmla="val 2841"/>
            </a:avLst>
          </a:prstGeom>
          <a:solidFill>
            <a:srgbClr val="1A1A21"/>
          </a:solidFill>
          <a:ln/>
        </p:spPr>
      </p:sp>
      <p:sp>
        <p:nvSpPr>
          <p:cNvPr id="11" name="Text 7"/>
          <p:cNvSpPr/>
          <p:nvPr/>
        </p:nvSpPr>
        <p:spPr>
          <a:xfrm>
            <a:off x="7842885" y="3620832"/>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Insights Gathering</a:t>
            </a:r>
            <a:endParaRPr lang="en-US" sz="2187" dirty="0"/>
          </a:p>
        </p:txBody>
      </p:sp>
      <p:sp>
        <p:nvSpPr>
          <p:cNvPr id="12" name="Text 8"/>
          <p:cNvSpPr/>
          <p:nvPr/>
        </p:nvSpPr>
        <p:spPr>
          <a:xfrm>
            <a:off x="8259484" y="4109020"/>
            <a:ext cx="4721781"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Collecting insights into the current state of the art in machine learning algorithms for cybersecurity and threat detection.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2224921"/>
            <a:ext cx="10554414"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Importance of Detecting Phishing URLs</a:t>
            </a:r>
            <a:endParaRPr lang="en-US" sz="4374" dirty="0"/>
          </a:p>
        </p:txBody>
      </p:sp>
      <p:sp>
        <p:nvSpPr>
          <p:cNvPr id="5" name="Text 2"/>
          <p:cNvSpPr/>
          <p:nvPr/>
        </p:nvSpPr>
        <p:spPr>
          <a:xfrm>
            <a:off x="2037993" y="4169093"/>
            <a:ext cx="35775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Cybersecurity Protection</a:t>
            </a:r>
            <a:endParaRPr lang="en-US" sz="2187" dirty="0"/>
          </a:p>
        </p:txBody>
      </p:sp>
      <p:sp>
        <p:nvSpPr>
          <p:cNvPr id="6" name="Text 3"/>
          <p:cNvSpPr/>
          <p:nvPr/>
        </p:nvSpPr>
        <p:spPr>
          <a:xfrm>
            <a:off x="2037993" y="4738449"/>
            <a:ext cx="5006221"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Detecting phishing URLs is vital for safeguarding sensitive information, preventing data breaches, and maintaining a secure digital environment.</a:t>
            </a:r>
            <a:endParaRPr lang="en-US" sz="1750" dirty="0"/>
          </a:p>
        </p:txBody>
      </p:sp>
      <p:sp>
        <p:nvSpPr>
          <p:cNvPr id="7" name="Text 4"/>
          <p:cNvSpPr/>
          <p:nvPr/>
        </p:nvSpPr>
        <p:spPr>
          <a:xfrm>
            <a:off x="7593806" y="4169093"/>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User Trust</a:t>
            </a:r>
            <a:endParaRPr lang="en-US" sz="2187" dirty="0"/>
          </a:p>
        </p:txBody>
      </p:sp>
      <p:sp>
        <p:nvSpPr>
          <p:cNvPr id="8" name="Text 5"/>
          <p:cNvSpPr/>
          <p:nvPr/>
        </p:nvSpPr>
        <p:spPr>
          <a:xfrm>
            <a:off x="7593806" y="4738449"/>
            <a:ext cx="5006221"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Recognizing and neutralizing phishing URLs helps build and maintain user trust and prevent users to be victim of phishing attack, essential for healthy online interactions and commerce.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10972800" y="20775"/>
            <a:ext cx="3657600" cy="8229600"/>
          </a:xfrm>
          <a:prstGeom prst="rect">
            <a:avLst/>
          </a:prstGeom>
        </p:spPr>
      </p:pic>
      <p:sp>
        <p:nvSpPr>
          <p:cNvPr id="5" name="Text 1"/>
          <p:cNvSpPr/>
          <p:nvPr/>
        </p:nvSpPr>
        <p:spPr>
          <a:xfrm>
            <a:off x="833199" y="1823442"/>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Existing System</a:t>
            </a:r>
            <a:endParaRPr lang="en-US" sz="4374" dirty="0"/>
          </a:p>
        </p:txBody>
      </p:sp>
      <p:pic>
        <p:nvPicPr>
          <p:cNvPr id="6" name="Image 2" descr="preencoded.png"/>
          <p:cNvPicPr>
            <a:picLocks noChangeAspect="1"/>
          </p:cNvPicPr>
          <p:nvPr/>
        </p:nvPicPr>
        <p:blipFill>
          <a:blip r:embed="rId5"/>
          <a:stretch>
            <a:fillRect/>
          </a:stretch>
        </p:blipFill>
        <p:spPr>
          <a:xfrm>
            <a:off x="833199" y="2851071"/>
            <a:ext cx="1110972" cy="1777484"/>
          </a:xfrm>
          <a:prstGeom prst="rect">
            <a:avLst/>
          </a:prstGeom>
        </p:spPr>
      </p:pic>
      <p:sp>
        <p:nvSpPr>
          <p:cNvPr id="8" name="Text 3"/>
          <p:cNvSpPr/>
          <p:nvPr/>
        </p:nvSpPr>
        <p:spPr>
          <a:xfrm>
            <a:off x="2277428" y="3553658"/>
            <a:ext cx="7862173" cy="1163835"/>
          </a:xfrm>
          <a:prstGeom prst="rect">
            <a:avLst/>
          </a:prstGeom>
          <a:noFill/>
          <a:ln/>
        </p:spPr>
        <p:txBody>
          <a:bodyPr wrap="square" rtlCol="0" anchor="t"/>
          <a:lstStyle/>
          <a:p>
            <a:pPr>
              <a:lnSpc>
                <a:spcPts val="2799"/>
              </a:lnSpc>
            </a:pPr>
            <a:r>
              <a:rPr lang="en-IN" sz="2000" b="1" dirty="0" err="1">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Cofense</a:t>
            </a:r>
            <a:r>
              <a:rPr lang="en-IN" sz="2000" b="1" dirty="0">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 </a:t>
            </a:r>
            <a:r>
              <a:rPr lang="en-IN" sz="2000" dirty="0">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 Formerly known as PhishMe, </a:t>
            </a:r>
            <a:r>
              <a:rPr lang="en-IN" sz="2000" dirty="0" err="1">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coffense</a:t>
            </a:r>
            <a:r>
              <a:rPr lang="en-IN" sz="2000" dirty="0">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 offers a suite of phishing detection and response solutions. Their platform utilizes machine learning algorithms to </a:t>
            </a:r>
            <a:r>
              <a:rPr lang="en-IN" sz="2000" dirty="0" err="1">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analyze</a:t>
            </a:r>
            <a:r>
              <a:rPr lang="en-IN" sz="2000" dirty="0">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 email content and identify potential phishing attempts</a:t>
            </a:r>
            <a:r>
              <a:rPr lang="en-IN" sz="2000"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0" indent="0" algn="l">
              <a:lnSpc>
                <a:spcPts val="2799"/>
              </a:lnSpc>
              <a:buNone/>
            </a:pPr>
            <a:endParaRPr lang="en-US" sz="1750" dirty="0"/>
          </a:p>
        </p:txBody>
      </p:sp>
      <p:pic>
        <p:nvPicPr>
          <p:cNvPr id="9" name="Image 3" descr="preencoded.png"/>
          <p:cNvPicPr>
            <a:picLocks noChangeAspect="1"/>
          </p:cNvPicPr>
          <p:nvPr/>
        </p:nvPicPr>
        <p:blipFill>
          <a:blip r:embed="rId6"/>
          <a:stretch>
            <a:fillRect/>
          </a:stretch>
        </p:blipFill>
        <p:spPr>
          <a:xfrm>
            <a:off x="833199" y="4717493"/>
            <a:ext cx="1110972" cy="1777484"/>
          </a:xfrm>
          <a:prstGeom prst="rect">
            <a:avLst/>
          </a:prstGeom>
        </p:spPr>
      </p:pic>
      <p:sp>
        <p:nvSpPr>
          <p:cNvPr id="11" name="Text 5"/>
          <p:cNvSpPr/>
          <p:nvPr/>
        </p:nvSpPr>
        <p:spPr>
          <a:xfrm>
            <a:off x="2277428" y="5331143"/>
            <a:ext cx="7862173" cy="1075015"/>
          </a:xfrm>
          <a:prstGeom prst="rect">
            <a:avLst/>
          </a:prstGeom>
          <a:noFill/>
          <a:ln/>
        </p:spPr>
        <p:txBody>
          <a:bodyPr wrap="square" rtlCol="0" anchor="t"/>
          <a:lstStyle/>
          <a:p>
            <a:pPr>
              <a:lnSpc>
                <a:spcPts val="2799"/>
              </a:lnSpc>
            </a:pPr>
            <a:r>
              <a:rPr lang="en-US" sz="2000" b="1" dirty="0" err="1">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OpenPhish</a:t>
            </a:r>
            <a:r>
              <a:rPr lang="en-US" sz="2000" dirty="0">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 </a:t>
            </a:r>
            <a:r>
              <a:rPr lang="en-US" sz="2000" dirty="0" err="1">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OpenPhish</a:t>
            </a:r>
            <a:r>
              <a:rPr lang="en-US" sz="2000" dirty="0">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 is an open-source project that maintains a database of known phishing websites and URLs. It provides APIs and feeds that organizations can integrate into their security systems to block access to malicious domains.</a:t>
            </a:r>
            <a:endParaRPr lang="en-IN" sz="2000" dirty="0">
              <a:solidFill>
                <a:schemeClr val="bg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endParaRPr>
          </a:p>
          <a:p>
            <a:pPr marL="0" indent="0" algn="l">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127" y="1568043"/>
            <a:ext cx="8517162" cy="6661557"/>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747713"/>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Proposed System</a:t>
            </a:r>
            <a:endParaRPr lang="en-US" sz="4374" dirty="0"/>
          </a:p>
        </p:txBody>
      </p:sp>
      <p:sp>
        <p:nvSpPr>
          <p:cNvPr id="6" name="Shape 2"/>
          <p:cNvSpPr/>
          <p:nvPr/>
        </p:nvSpPr>
        <p:spPr>
          <a:xfrm>
            <a:off x="1152644" y="1775341"/>
            <a:ext cx="27742" cy="5706427"/>
          </a:xfrm>
          <a:prstGeom prst="rect">
            <a:avLst/>
          </a:prstGeom>
          <a:solidFill>
            <a:srgbClr val="B380FF"/>
          </a:solidFill>
          <a:ln/>
        </p:spPr>
      </p:sp>
      <p:sp>
        <p:nvSpPr>
          <p:cNvPr id="7" name="Shape 3"/>
          <p:cNvSpPr/>
          <p:nvPr/>
        </p:nvSpPr>
        <p:spPr>
          <a:xfrm>
            <a:off x="1416427" y="2184975"/>
            <a:ext cx="777597" cy="27742"/>
          </a:xfrm>
          <a:prstGeom prst="rect">
            <a:avLst/>
          </a:prstGeom>
          <a:solidFill>
            <a:srgbClr val="B380FF"/>
          </a:solidFill>
          <a:ln/>
        </p:spPr>
      </p:sp>
      <p:sp>
        <p:nvSpPr>
          <p:cNvPr id="8" name="Shape 4"/>
          <p:cNvSpPr/>
          <p:nvPr/>
        </p:nvSpPr>
        <p:spPr>
          <a:xfrm>
            <a:off x="916484" y="1948934"/>
            <a:ext cx="499943" cy="499943"/>
          </a:xfrm>
          <a:prstGeom prst="roundRect">
            <a:avLst>
              <a:gd name="adj" fmla="val 13333"/>
            </a:avLst>
          </a:prstGeom>
          <a:solidFill>
            <a:srgbClr val="1A1A21"/>
          </a:solidFill>
          <a:ln/>
        </p:spPr>
      </p:sp>
      <p:sp>
        <p:nvSpPr>
          <p:cNvPr id="9" name="Text 5"/>
          <p:cNvSpPr/>
          <p:nvPr/>
        </p:nvSpPr>
        <p:spPr>
          <a:xfrm>
            <a:off x="1095911" y="1990606"/>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10" name="Text 6"/>
          <p:cNvSpPr/>
          <p:nvPr/>
        </p:nvSpPr>
        <p:spPr>
          <a:xfrm>
            <a:off x="2388513" y="1997512"/>
            <a:ext cx="3420189"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Algorithm Development</a:t>
            </a:r>
            <a:endParaRPr lang="en-US" sz="2187" dirty="0"/>
          </a:p>
        </p:txBody>
      </p:sp>
      <p:sp>
        <p:nvSpPr>
          <p:cNvPr id="11" name="Text 7"/>
          <p:cNvSpPr/>
          <p:nvPr/>
        </p:nvSpPr>
        <p:spPr>
          <a:xfrm>
            <a:off x="2388513" y="2477929"/>
            <a:ext cx="5922288" cy="1066205"/>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Designing and implementing machine learning algorithms for efficient and accurate phishing URL detection. (Logistic Regression , XG boost Classifier, and Multi Layer Perceptron etc..)</a:t>
            </a:r>
            <a:endParaRPr lang="en-US" sz="1750" dirty="0"/>
          </a:p>
        </p:txBody>
      </p:sp>
      <p:sp>
        <p:nvSpPr>
          <p:cNvPr id="12" name="Shape 8"/>
          <p:cNvSpPr/>
          <p:nvPr/>
        </p:nvSpPr>
        <p:spPr>
          <a:xfrm>
            <a:off x="1416427" y="4398109"/>
            <a:ext cx="777597" cy="27742"/>
          </a:xfrm>
          <a:prstGeom prst="rect">
            <a:avLst/>
          </a:prstGeom>
          <a:solidFill>
            <a:srgbClr val="B380FF"/>
          </a:solidFill>
          <a:ln/>
        </p:spPr>
      </p:sp>
      <p:sp>
        <p:nvSpPr>
          <p:cNvPr id="13" name="Shape 9"/>
          <p:cNvSpPr/>
          <p:nvPr/>
        </p:nvSpPr>
        <p:spPr>
          <a:xfrm>
            <a:off x="916484" y="4162068"/>
            <a:ext cx="499943" cy="499943"/>
          </a:xfrm>
          <a:prstGeom prst="roundRect">
            <a:avLst>
              <a:gd name="adj" fmla="val 13333"/>
            </a:avLst>
          </a:prstGeom>
          <a:solidFill>
            <a:srgbClr val="1A1A21"/>
          </a:solidFill>
          <a:ln/>
        </p:spPr>
      </p:sp>
      <p:sp>
        <p:nvSpPr>
          <p:cNvPr id="14" name="Text 10"/>
          <p:cNvSpPr/>
          <p:nvPr/>
        </p:nvSpPr>
        <p:spPr>
          <a:xfrm>
            <a:off x="1062573" y="4203740"/>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5" name="Text 11"/>
          <p:cNvSpPr/>
          <p:nvPr/>
        </p:nvSpPr>
        <p:spPr>
          <a:xfrm>
            <a:off x="2388513" y="4210645"/>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Data Collection</a:t>
            </a:r>
            <a:endParaRPr lang="en-US" sz="2187" dirty="0"/>
          </a:p>
        </p:txBody>
      </p:sp>
      <p:sp>
        <p:nvSpPr>
          <p:cNvPr id="16" name="Text 12"/>
          <p:cNvSpPr/>
          <p:nvPr/>
        </p:nvSpPr>
        <p:spPr>
          <a:xfrm>
            <a:off x="2388513" y="4691063"/>
            <a:ext cx="5922288" cy="710803"/>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Collecting dataset which contains various feature of URLs to define phishing and Genuine and  diverse datasets to train and validate the machine learning models.</a:t>
            </a:r>
            <a:endParaRPr lang="en-US" sz="1750" dirty="0"/>
          </a:p>
        </p:txBody>
      </p:sp>
      <p:sp>
        <p:nvSpPr>
          <p:cNvPr id="17" name="Shape 13"/>
          <p:cNvSpPr/>
          <p:nvPr/>
        </p:nvSpPr>
        <p:spPr>
          <a:xfrm>
            <a:off x="1416427" y="6255841"/>
            <a:ext cx="777597" cy="27742"/>
          </a:xfrm>
          <a:prstGeom prst="rect">
            <a:avLst/>
          </a:prstGeom>
          <a:solidFill>
            <a:srgbClr val="B380FF"/>
          </a:solidFill>
          <a:ln/>
        </p:spPr>
      </p:sp>
      <p:sp>
        <p:nvSpPr>
          <p:cNvPr id="18" name="Shape 14"/>
          <p:cNvSpPr/>
          <p:nvPr/>
        </p:nvSpPr>
        <p:spPr>
          <a:xfrm>
            <a:off x="916484" y="6019800"/>
            <a:ext cx="499943" cy="499943"/>
          </a:xfrm>
          <a:prstGeom prst="roundRect">
            <a:avLst>
              <a:gd name="adj" fmla="val 13333"/>
            </a:avLst>
          </a:prstGeom>
          <a:solidFill>
            <a:srgbClr val="1A1A21"/>
          </a:solidFill>
          <a:ln/>
        </p:spPr>
      </p:sp>
      <p:sp>
        <p:nvSpPr>
          <p:cNvPr id="19" name="Text 15"/>
          <p:cNvSpPr/>
          <p:nvPr/>
        </p:nvSpPr>
        <p:spPr>
          <a:xfrm>
            <a:off x="1063050" y="6061472"/>
            <a:ext cx="206693"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20" name="Text 16"/>
          <p:cNvSpPr/>
          <p:nvPr/>
        </p:nvSpPr>
        <p:spPr>
          <a:xfrm>
            <a:off x="2388513" y="6068378"/>
            <a:ext cx="3178969"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Evaluation and Testing</a:t>
            </a:r>
            <a:endParaRPr lang="en-US" sz="2187" dirty="0"/>
          </a:p>
        </p:txBody>
      </p:sp>
      <p:sp>
        <p:nvSpPr>
          <p:cNvPr id="21" name="Text 17"/>
          <p:cNvSpPr/>
          <p:nvPr/>
        </p:nvSpPr>
        <p:spPr>
          <a:xfrm>
            <a:off x="2388513" y="6548795"/>
            <a:ext cx="5922288" cy="710803"/>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Conducting comprehensive testing and evaluation </a:t>
            </a:r>
            <a:r>
              <a:rPr lang="en-US" sz="1750">
                <a:solidFill>
                  <a:srgbClr val="E0D6DE"/>
                </a:solidFill>
                <a:latin typeface="Noto Sans TC" pitchFamily="34" charset="0"/>
                <a:ea typeface="Noto Sans TC" pitchFamily="34" charset="-122"/>
                <a:cs typeface="Noto Sans TC" pitchFamily="34" charset="-120"/>
              </a:rPr>
              <a:t>to ensure  </a:t>
            </a:r>
            <a:r>
              <a:rPr lang="en-US" sz="1750" dirty="0">
                <a:solidFill>
                  <a:srgbClr val="E0D6DE"/>
                </a:solidFill>
                <a:latin typeface="Noto Sans TC" pitchFamily="34" charset="0"/>
                <a:ea typeface="Noto Sans TC" pitchFamily="34" charset="-122"/>
                <a:cs typeface="Noto Sans TC" pitchFamily="34" charset="-120"/>
              </a:rPr>
              <a:t>the system's effectiveness and reliability with the train and test dataset.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8ACDFAC-318C-FB4E-13C6-D7C1A4290569}"/>
              </a:ext>
            </a:extLst>
          </p:cNvPr>
          <p:cNvPicPr>
            <a:picLocks noChangeAspect="1"/>
          </p:cNvPicPr>
          <p:nvPr/>
        </p:nvPicPr>
        <p:blipFill>
          <a:blip r:embed="rId2"/>
          <a:stretch>
            <a:fillRect/>
          </a:stretch>
        </p:blipFill>
        <p:spPr>
          <a:xfrm>
            <a:off x="7819703" y="239476"/>
            <a:ext cx="4762500" cy="4762500"/>
          </a:xfrm>
          <a:prstGeom prst="rect">
            <a:avLst/>
          </a:prstGeom>
        </p:spPr>
      </p:pic>
      <p:pic>
        <p:nvPicPr>
          <p:cNvPr id="4" name="Picture 3">
            <a:extLst>
              <a:ext uri="{FF2B5EF4-FFF2-40B4-BE49-F238E27FC236}">
                <a16:creationId xmlns:a16="http://schemas.microsoft.com/office/drawing/2014/main" id="{C90678B3-83F5-0F85-9CB9-C5D985A1E737}"/>
              </a:ext>
            </a:extLst>
          </p:cNvPr>
          <p:cNvPicPr>
            <a:picLocks noChangeAspect="1"/>
          </p:cNvPicPr>
          <p:nvPr/>
        </p:nvPicPr>
        <p:blipFill>
          <a:blip r:embed="rId3"/>
          <a:stretch>
            <a:fillRect/>
          </a:stretch>
        </p:blipFill>
        <p:spPr>
          <a:xfrm>
            <a:off x="5863100" y="5045381"/>
            <a:ext cx="2493924" cy="1273214"/>
          </a:xfrm>
          <a:prstGeom prst="rect">
            <a:avLst/>
          </a:prstGeom>
        </p:spPr>
      </p:pic>
      <p:pic>
        <p:nvPicPr>
          <p:cNvPr id="6" name="Picture 5">
            <a:extLst>
              <a:ext uri="{FF2B5EF4-FFF2-40B4-BE49-F238E27FC236}">
                <a16:creationId xmlns:a16="http://schemas.microsoft.com/office/drawing/2014/main" id="{D2030933-0FBE-4D14-4817-7B780C7AE747}"/>
              </a:ext>
            </a:extLst>
          </p:cNvPr>
          <p:cNvPicPr>
            <a:picLocks noChangeAspect="1"/>
          </p:cNvPicPr>
          <p:nvPr/>
        </p:nvPicPr>
        <p:blipFill>
          <a:blip r:embed="rId4"/>
          <a:stretch>
            <a:fillRect/>
          </a:stretch>
        </p:blipFill>
        <p:spPr>
          <a:xfrm>
            <a:off x="2117805" y="5011837"/>
            <a:ext cx="2824946" cy="1273215"/>
          </a:xfrm>
          <a:prstGeom prst="rect">
            <a:avLst/>
          </a:prstGeom>
        </p:spPr>
      </p:pic>
      <p:pic>
        <p:nvPicPr>
          <p:cNvPr id="8" name="Picture 7">
            <a:extLst>
              <a:ext uri="{FF2B5EF4-FFF2-40B4-BE49-F238E27FC236}">
                <a16:creationId xmlns:a16="http://schemas.microsoft.com/office/drawing/2014/main" id="{9F6F2645-A260-E451-E83F-75A3CE98FA1A}"/>
              </a:ext>
            </a:extLst>
          </p:cNvPr>
          <p:cNvPicPr>
            <a:picLocks noChangeAspect="1"/>
          </p:cNvPicPr>
          <p:nvPr/>
        </p:nvPicPr>
        <p:blipFill>
          <a:blip r:embed="rId5"/>
          <a:stretch>
            <a:fillRect/>
          </a:stretch>
        </p:blipFill>
        <p:spPr>
          <a:xfrm>
            <a:off x="9482600" y="5045381"/>
            <a:ext cx="2398130" cy="1314229"/>
          </a:xfrm>
          <a:prstGeom prst="rect">
            <a:avLst/>
          </a:prstGeom>
        </p:spPr>
      </p:pic>
      <p:pic>
        <p:nvPicPr>
          <p:cNvPr id="10" name="Picture 9">
            <a:extLst>
              <a:ext uri="{FF2B5EF4-FFF2-40B4-BE49-F238E27FC236}">
                <a16:creationId xmlns:a16="http://schemas.microsoft.com/office/drawing/2014/main" id="{996BF4EE-EAB6-9136-DB59-A714CBF587EC}"/>
              </a:ext>
            </a:extLst>
          </p:cNvPr>
          <p:cNvPicPr>
            <a:picLocks noChangeAspect="1"/>
          </p:cNvPicPr>
          <p:nvPr/>
        </p:nvPicPr>
        <p:blipFill>
          <a:blip r:embed="rId6"/>
          <a:stretch>
            <a:fillRect/>
          </a:stretch>
        </p:blipFill>
        <p:spPr>
          <a:xfrm>
            <a:off x="4730272" y="1855929"/>
            <a:ext cx="4644837" cy="1188214"/>
          </a:xfrm>
          <a:prstGeom prst="rect">
            <a:avLst/>
          </a:prstGeom>
        </p:spPr>
      </p:pic>
      <p:cxnSp>
        <p:nvCxnSpPr>
          <p:cNvPr id="22" name="Straight Arrow Connector 21">
            <a:extLst>
              <a:ext uri="{FF2B5EF4-FFF2-40B4-BE49-F238E27FC236}">
                <a16:creationId xmlns:a16="http://schemas.microsoft.com/office/drawing/2014/main" id="{BD9BE952-ABFE-2605-A891-92EAE531C4B4}"/>
              </a:ext>
            </a:extLst>
          </p:cNvPr>
          <p:cNvCxnSpPr>
            <a:stCxn id="10" idx="2"/>
          </p:cNvCxnSpPr>
          <p:nvPr/>
        </p:nvCxnSpPr>
        <p:spPr>
          <a:xfrm>
            <a:off x="7052691" y="3044143"/>
            <a:ext cx="0" cy="98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89E7F3-683B-3423-8381-F6846432F60F}"/>
              </a:ext>
            </a:extLst>
          </p:cNvPr>
          <p:cNvCxnSpPr>
            <a:cxnSpLocks/>
          </p:cNvCxnSpPr>
          <p:nvPr/>
        </p:nvCxnSpPr>
        <p:spPr>
          <a:xfrm>
            <a:off x="3530278" y="3984585"/>
            <a:ext cx="7072132" cy="8681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ED93BD4-B254-42A1-C309-46241CF24AE2}"/>
              </a:ext>
            </a:extLst>
          </p:cNvPr>
          <p:cNvPicPr>
            <a:picLocks noChangeAspect="1"/>
          </p:cNvPicPr>
          <p:nvPr/>
        </p:nvPicPr>
        <p:blipFill>
          <a:blip r:embed="rId7"/>
          <a:stretch>
            <a:fillRect/>
          </a:stretch>
        </p:blipFill>
        <p:spPr>
          <a:xfrm>
            <a:off x="3451023" y="3984585"/>
            <a:ext cx="158510" cy="1060796"/>
          </a:xfrm>
          <a:prstGeom prst="rect">
            <a:avLst/>
          </a:prstGeom>
        </p:spPr>
      </p:pic>
      <p:pic>
        <p:nvPicPr>
          <p:cNvPr id="27" name="Picture 26">
            <a:extLst>
              <a:ext uri="{FF2B5EF4-FFF2-40B4-BE49-F238E27FC236}">
                <a16:creationId xmlns:a16="http://schemas.microsoft.com/office/drawing/2014/main" id="{5E16D810-AC8D-3097-2E26-36BA7E5F3F9E}"/>
              </a:ext>
            </a:extLst>
          </p:cNvPr>
          <p:cNvPicPr>
            <a:picLocks noChangeAspect="1"/>
          </p:cNvPicPr>
          <p:nvPr/>
        </p:nvPicPr>
        <p:blipFill>
          <a:blip r:embed="rId7"/>
          <a:stretch>
            <a:fillRect/>
          </a:stretch>
        </p:blipFill>
        <p:spPr>
          <a:xfrm>
            <a:off x="6993760" y="4043315"/>
            <a:ext cx="158510" cy="1060796"/>
          </a:xfrm>
          <a:prstGeom prst="rect">
            <a:avLst/>
          </a:prstGeom>
        </p:spPr>
      </p:pic>
      <p:pic>
        <p:nvPicPr>
          <p:cNvPr id="28" name="Picture 27">
            <a:extLst>
              <a:ext uri="{FF2B5EF4-FFF2-40B4-BE49-F238E27FC236}">
                <a16:creationId xmlns:a16="http://schemas.microsoft.com/office/drawing/2014/main" id="{6747AA3A-8C30-8E64-E28E-6D61DFC25625}"/>
              </a:ext>
            </a:extLst>
          </p:cNvPr>
          <p:cNvPicPr>
            <a:picLocks noChangeAspect="1"/>
          </p:cNvPicPr>
          <p:nvPr/>
        </p:nvPicPr>
        <p:blipFill>
          <a:blip r:embed="rId7"/>
          <a:stretch>
            <a:fillRect/>
          </a:stretch>
        </p:blipFill>
        <p:spPr>
          <a:xfrm>
            <a:off x="10523155" y="4071395"/>
            <a:ext cx="158510" cy="1060796"/>
          </a:xfrm>
          <a:prstGeom prst="rect">
            <a:avLst/>
          </a:prstGeom>
        </p:spPr>
      </p:pic>
      <p:sp>
        <p:nvSpPr>
          <p:cNvPr id="29" name="Rectangle 28">
            <a:extLst>
              <a:ext uri="{FF2B5EF4-FFF2-40B4-BE49-F238E27FC236}">
                <a16:creationId xmlns:a16="http://schemas.microsoft.com/office/drawing/2014/main" id="{55222BEF-900C-C303-245C-3292B3E62317}"/>
              </a:ext>
            </a:extLst>
          </p:cNvPr>
          <p:cNvSpPr/>
          <p:nvPr/>
        </p:nvSpPr>
        <p:spPr>
          <a:xfrm>
            <a:off x="1192192" y="0"/>
            <a:ext cx="3646026" cy="11014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System Architecture</a:t>
            </a:r>
            <a:endParaRPr lang="en-IN" sz="2400" b="1" dirty="0"/>
          </a:p>
        </p:txBody>
      </p:sp>
    </p:spTree>
    <p:extLst>
      <p:ext uri="{BB962C8B-B14F-4D97-AF65-F5344CB8AC3E}">
        <p14:creationId xmlns:p14="http://schemas.microsoft.com/office/powerpoint/2010/main" val="271541564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174</TotalTime>
  <Words>676</Words>
  <Application>Microsoft Office PowerPoint</Application>
  <PresentationFormat>Custom</PresentationFormat>
  <Paragraphs>72</Paragraphs>
  <Slides>18</Slides>
  <Notes>7</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Arial</vt:lpstr>
      <vt:lpstr>ElsevierGulliver</vt:lpstr>
      <vt:lpstr>MS Shell Dlg 2</vt:lpstr>
      <vt:lpstr>Noto Sans TC</vt:lpstr>
      <vt:lpstr>Segoe UI Variable Text Semibold</vt:lpstr>
      <vt:lpstr>Söhne</vt:lpstr>
      <vt:lpstr>Sora</vt:lpstr>
      <vt:lpstr>Times New Roman</vt:lpstr>
      <vt:lpstr>Tw Cen MT</vt:lpstr>
      <vt:lpstr>Wingdings</vt:lpstr>
      <vt:lpstr>Wingdings 3</vt:lpstr>
      <vt:lpstr>Droplet</vt:lpstr>
      <vt:lpstr>Madison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Rajnandan kumar</cp:lastModifiedBy>
  <cp:revision>11</cp:revision>
  <dcterms:created xsi:type="dcterms:W3CDTF">2024-04-03T10:52:05Z</dcterms:created>
  <dcterms:modified xsi:type="dcterms:W3CDTF">2024-04-10T06:23:43Z</dcterms:modified>
</cp:coreProperties>
</file>